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1" r:id="rId2"/>
    <p:sldId id="257" r:id="rId3"/>
    <p:sldId id="258" r:id="rId4"/>
    <p:sldId id="259" r:id="rId5"/>
    <p:sldId id="260" r:id="rId6"/>
    <p:sldId id="262" r:id="rId7"/>
    <p:sldId id="263" r:id="rId8"/>
    <p:sldId id="279" r:id="rId9"/>
    <p:sldId id="276" r:id="rId10"/>
    <p:sldId id="274" r:id="rId11"/>
    <p:sldId id="277" r:id="rId12"/>
    <p:sldId id="278" r:id="rId13"/>
    <p:sldId id="265" r:id="rId14"/>
    <p:sldId id="267" r:id="rId15"/>
    <p:sldId id="283" r:id="rId16"/>
    <p:sldId id="284" r:id="rId17"/>
    <p:sldId id="285" r:id="rId18"/>
    <p:sldId id="286" r:id="rId19"/>
    <p:sldId id="269" r:id="rId20"/>
    <p:sldId id="281" r:id="rId21"/>
    <p:sldId id="282" r:id="rId22"/>
    <p:sldId id="287" r:id="rId23"/>
    <p:sldId id="28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ndows korisnik" initials="Wk" lastIdx="1" clrIdx="0">
    <p:extLst>
      <p:ext uri="{19B8F6BF-5375-455C-9EA6-DF929625EA0E}">
        <p15:presenceInfo xmlns:p15="http://schemas.microsoft.com/office/powerpoint/2012/main" userId="Windows korisni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4F96"/>
    <a:srgbClr val="B7292C"/>
    <a:srgbClr val="00022A"/>
    <a:srgbClr val="0080FF"/>
    <a:srgbClr val="EBA7A9"/>
    <a:srgbClr val="E3E7F5"/>
    <a:srgbClr val="FFFFFF"/>
    <a:srgbClr val="F9BDBD"/>
    <a:srgbClr val="FCBADD"/>
    <a:srgbClr val="0650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18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8453375334150326E-3"/>
          <c:y val="2.6984973182298988E-3"/>
          <c:w val="0.98460574195568396"/>
          <c:h val="0.972499439494936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Sayfa1!$B$1</c:f>
              <c:strCache>
                <c:ptCount val="1"/>
                <c:pt idx="0">
                  <c:v>Seri 1</c:v>
                </c:pt>
              </c:strCache>
            </c:strRef>
          </c:tx>
          <c:spPr>
            <a:solidFill>
              <a:srgbClr val="394F96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127000"/>
              <a:bevelB/>
            </a:sp3d>
          </c:spPr>
          <c:invertIfNegative val="0"/>
          <c:cat>
            <c:numRef>
              <c:f>Sayfa1!$A$2:$A$4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Sayfa1!$B$2:$B$4</c:f>
              <c:numCache>
                <c:formatCode>#,##0</c:formatCode>
                <c:ptCount val="3"/>
                <c:pt idx="0">
                  <c:v>800000000</c:v>
                </c:pt>
                <c:pt idx="1">
                  <c:v>1100000000</c:v>
                </c:pt>
                <c:pt idx="2">
                  <c:v>1292000000</c:v>
                </c:pt>
              </c:numCache>
            </c:numRef>
          </c:val>
          <c:shape val="cylinder"/>
          <c:extLst>
            <c:ext xmlns:c16="http://schemas.microsoft.com/office/drawing/2014/chart" uri="{C3380CC4-5D6E-409C-BE32-E72D297353CC}">
              <c16:uniqueId val="{00000000-81BB-4F6C-BCB8-D19BCAC044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5"/>
        <c:gapDepth val="112"/>
        <c:shape val="box"/>
        <c:axId val="883746192"/>
        <c:axId val="883751088"/>
        <c:axId val="921566736"/>
      </c:bar3DChart>
      <c:catAx>
        <c:axId val="8837461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83751088"/>
        <c:crosses val="autoZero"/>
        <c:auto val="1"/>
        <c:lblAlgn val="ctr"/>
        <c:lblOffset val="100"/>
        <c:noMultiLvlLbl val="0"/>
      </c:catAx>
      <c:valAx>
        <c:axId val="883751088"/>
        <c:scaling>
          <c:orientation val="minMax"/>
        </c:scaling>
        <c:delete val="1"/>
        <c:axPos val="l"/>
        <c:numFmt formatCode="#,##0" sourceLinked="0"/>
        <c:majorTickMark val="none"/>
        <c:minorTickMark val="none"/>
        <c:tickLblPos val="nextTo"/>
        <c:crossAx val="883746192"/>
        <c:crosses val="autoZero"/>
        <c:crossBetween val="between"/>
      </c:valAx>
      <c:serAx>
        <c:axId val="921566736"/>
        <c:scaling>
          <c:orientation val="minMax"/>
        </c:scaling>
        <c:delete val="1"/>
        <c:axPos val="b"/>
        <c:majorTickMark val="none"/>
        <c:minorTickMark val="none"/>
        <c:tickLblPos val="nextTo"/>
        <c:crossAx val="883751088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0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 slajda"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CS"/>
              <a:t>Kliknite i uredite naslov mastera</a:t>
            </a:r>
            <a:endParaRPr lang="sr-Latn-RS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CS"/>
              <a:t>Kliknite i uredite stil podnaslova mastera</a:t>
            </a:r>
            <a:endParaRPr lang="sr-Latn-R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AFC867-2982-4374-B152-0A467FC4EDC7}" type="datetimeFigureOut">
              <a:rPr lang="sr-Latn-CS" smtClean="0"/>
              <a:t>2.12.2019.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8B01A-BE75-49B0-862D-F38A6B03A9C7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5391248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slov i vertikalni tekst"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sr-Latn-CS"/>
              <a:t>Kliknite i uredite naslov mastera</a:t>
            </a:r>
            <a:endParaRPr lang="sr-Latn-RS"/>
          </a:p>
        </p:txBody>
      </p:sp>
      <p:sp>
        <p:nvSpPr>
          <p:cNvPr id="3" name="Čuvar mesta za vertikalni tekst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sr-Latn-CS"/>
              <a:t>Kliknite i uredite tekst</a:t>
            </a:r>
          </a:p>
          <a:p>
            <a:pPr lvl="1"/>
            <a:r>
              <a:rPr lang="sr-Latn-CS"/>
              <a:t>Drugi nivo</a:t>
            </a:r>
          </a:p>
          <a:p>
            <a:pPr lvl="2"/>
            <a:r>
              <a:rPr lang="sr-Latn-CS"/>
              <a:t>Treći nivo</a:t>
            </a:r>
          </a:p>
          <a:p>
            <a:pPr lvl="3"/>
            <a:r>
              <a:rPr lang="sr-Latn-CS"/>
              <a:t>Četvrti nivo</a:t>
            </a:r>
          </a:p>
          <a:p>
            <a:pPr lvl="4"/>
            <a:r>
              <a:rPr lang="sr-Latn-CS"/>
              <a:t>Peti nivo</a:t>
            </a:r>
            <a:endParaRPr lang="sr-Latn-R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AFC867-2982-4374-B152-0A467FC4EDC7}" type="datetimeFigureOut">
              <a:rPr lang="sr-Latn-CS" smtClean="0"/>
              <a:t>2.12.2019.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8B01A-BE75-49B0-862D-F38A6B03A9C7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9381620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ni naslov i tekst"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sr-Latn-CS"/>
              <a:t>Kliknite i uredite naslov mastera</a:t>
            </a:r>
            <a:endParaRPr lang="sr-Latn-RS"/>
          </a:p>
        </p:txBody>
      </p:sp>
      <p:sp>
        <p:nvSpPr>
          <p:cNvPr id="3" name="Čuvar mesta za vertikalni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sr-Latn-CS"/>
              <a:t>Kliknite i uredite tekst</a:t>
            </a:r>
          </a:p>
          <a:p>
            <a:pPr lvl="1"/>
            <a:r>
              <a:rPr lang="sr-Latn-CS"/>
              <a:t>Drugi nivo</a:t>
            </a:r>
          </a:p>
          <a:p>
            <a:pPr lvl="2"/>
            <a:r>
              <a:rPr lang="sr-Latn-CS"/>
              <a:t>Treći nivo</a:t>
            </a:r>
          </a:p>
          <a:p>
            <a:pPr lvl="3"/>
            <a:r>
              <a:rPr lang="sr-Latn-CS"/>
              <a:t>Četvrti nivo</a:t>
            </a:r>
          </a:p>
          <a:p>
            <a:pPr lvl="4"/>
            <a:r>
              <a:rPr lang="sr-Latn-CS"/>
              <a:t>Peti nivo</a:t>
            </a:r>
            <a:endParaRPr lang="sr-Latn-R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AFC867-2982-4374-B152-0A467FC4EDC7}" type="datetimeFigureOut">
              <a:rPr lang="sr-Latn-CS" smtClean="0"/>
              <a:t>2.12.2019.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8B01A-BE75-49B0-862D-F38A6B03A9C7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2198039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slov i sadržaj"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sr-Latn-CS"/>
              <a:t>Kliknite i uredite naslov mastera</a:t>
            </a:r>
            <a:endParaRPr lang="sr-Latn-RS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r-Latn-CS"/>
              <a:t>Kliknite i uredite tekst</a:t>
            </a:r>
          </a:p>
          <a:p>
            <a:pPr lvl="1"/>
            <a:r>
              <a:rPr lang="sr-Latn-CS"/>
              <a:t>Drugi nivo</a:t>
            </a:r>
          </a:p>
          <a:p>
            <a:pPr lvl="2"/>
            <a:r>
              <a:rPr lang="sr-Latn-CS"/>
              <a:t>Treći nivo</a:t>
            </a:r>
          </a:p>
          <a:p>
            <a:pPr lvl="3"/>
            <a:r>
              <a:rPr lang="sr-Latn-CS"/>
              <a:t>Četvrti nivo</a:t>
            </a:r>
          </a:p>
          <a:p>
            <a:pPr lvl="4"/>
            <a:r>
              <a:rPr lang="sr-Latn-CS"/>
              <a:t>Peti nivo</a:t>
            </a:r>
            <a:endParaRPr lang="sr-Latn-R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AFC867-2982-4374-B152-0A467FC4EDC7}" type="datetimeFigureOut">
              <a:rPr lang="sr-Latn-CS" smtClean="0"/>
              <a:t>2.12.2019.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8B01A-BE75-49B0-862D-F38A6B03A9C7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8646939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odeljka"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sr-Latn-CS"/>
              <a:t>Kliknite i uredite naslov mastera</a:t>
            </a:r>
            <a:endParaRPr lang="sr-Latn-RS"/>
          </a:p>
        </p:txBody>
      </p:sp>
      <p:sp>
        <p:nvSpPr>
          <p:cNvPr id="3" name="Čuvar mesta za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CS"/>
              <a:t>Kliknite i uredite tekst</a:t>
            </a:r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AFC867-2982-4374-B152-0A467FC4EDC7}" type="datetimeFigureOut">
              <a:rPr lang="sr-Latn-CS" smtClean="0"/>
              <a:t>2.12.2019.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8B01A-BE75-49B0-862D-F38A6B03A9C7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0796231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sadržaja"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sr-Latn-CS"/>
              <a:t>Kliknite i uredite naslov mastera</a:t>
            </a:r>
            <a:endParaRPr lang="sr-Latn-RS"/>
          </a:p>
        </p:txBody>
      </p:sp>
      <p:sp>
        <p:nvSpPr>
          <p:cNvPr id="3" name="Čuvar mesta za sadržaj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r-Latn-CS"/>
              <a:t>Kliknite i uredite tekst</a:t>
            </a:r>
          </a:p>
          <a:p>
            <a:pPr lvl="1"/>
            <a:r>
              <a:rPr lang="sr-Latn-CS"/>
              <a:t>Drugi nivo</a:t>
            </a:r>
          </a:p>
          <a:p>
            <a:pPr lvl="2"/>
            <a:r>
              <a:rPr lang="sr-Latn-CS"/>
              <a:t>Treći nivo</a:t>
            </a:r>
          </a:p>
          <a:p>
            <a:pPr lvl="3"/>
            <a:r>
              <a:rPr lang="sr-Latn-CS"/>
              <a:t>Četvrti nivo</a:t>
            </a:r>
          </a:p>
          <a:p>
            <a:pPr lvl="4"/>
            <a:r>
              <a:rPr lang="sr-Latn-CS"/>
              <a:t>Peti nivo</a:t>
            </a:r>
            <a:endParaRPr lang="sr-Latn-RS"/>
          </a:p>
        </p:txBody>
      </p:sp>
      <p:sp>
        <p:nvSpPr>
          <p:cNvPr id="4" name="Čuvar mesta za sadržaj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r-Latn-CS"/>
              <a:t>Kliknite i uredite tekst</a:t>
            </a:r>
          </a:p>
          <a:p>
            <a:pPr lvl="1"/>
            <a:r>
              <a:rPr lang="sr-Latn-CS"/>
              <a:t>Drugi nivo</a:t>
            </a:r>
          </a:p>
          <a:p>
            <a:pPr lvl="2"/>
            <a:r>
              <a:rPr lang="sr-Latn-CS"/>
              <a:t>Treći nivo</a:t>
            </a:r>
          </a:p>
          <a:p>
            <a:pPr lvl="3"/>
            <a:r>
              <a:rPr lang="sr-Latn-CS"/>
              <a:t>Četvrti nivo</a:t>
            </a:r>
          </a:p>
          <a:p>
            <a:pPr lvl="4"/>
            <a:r>
              <a:rPr lang="sr-Latn-CS"/>
              <a:t>Peti nivo</a:t>
            </a:r>
            <a:endParaRPr lang="sr-Latn-RS"/>
          </a:p>
        </p:txBody>
      </p:sp>
      <p:sp>
        <p:nvSpPr>
          <p:cNvPr id="5" name="Čuvar mesta za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AFC867-2982-4374-B152-0A467FC4EDC7}" type="datetimeFigureOut">
              <a:rPr lang="sr-Latn-CS" smtClean="0"/>
              <a:t>2.12.2019.</a:t>
            </a:fld>
            <a:endParaRPr lang="sr-Latn-CS"/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r-Latn-C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8B01A-BE75-49B0-862D-F38A6B03A9C7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3644810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eđenje"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sr-Latn-CS"/>
              <a:t>Kliknite i uredite naslov mastera</a:t>
            </a:r>
            <a:endParaRPr lang="sr-Latn-RS"/>
          </a:p>
        </p:txBody>
      </p:sp>
      <p:sp>
        <p:nvSpPr>
          <p:cNvPr id="3" name="Čuvar mesta za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CS"/>
              <a:t>Kliknite i uredite tekst</a:t>
            </a:r>
          </a:p>
        </p:txBody>
      </p:sp>
      <p:sp>
        <p:nvSpPr>
          <p:cNvPr id="4" name="Čuvar mesta za sadržaj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r-Latn-CS"/>
              <a:t>Kliknite i uredite tekst</a:t>
            </a:r>
          </a:p>
          <a:p>
            <a:pPr lvl="1"/>
            <a:r>
              <a:rPr lang="sr-Latn-CS"/>
              <a:t>Drugi nivo</a:t>
            </a:r>
          </a:p>
          <a:p>
            <a:pPr lvl="2"/>
            <a:r>
              <a:rPr lang="sr-Latn-CS"/>
              <a:t>Treći nivo</a:t>
            </a:r>
          </a:p>
          <a:p>
            <a:pPr lvl="3"/>
            <a:r>
              <a:rPr lang="sr-Latn-CS"/>
              <a:t>Četvrti nivo</a:t>
            </a:r>
          </a:p>
          <a:p>
            <a:pPr lvl="4"/>
            <a:r>
              <a:rPr lang="sr-Latn-CS"/>
              <a:t>Peti nivo</a:t>
            </a:r>
            <a:endParaRPr lang="sr-Latn-RS"/>
          </a:p>
        </p:txBody>
      </p:sp>
      <p:sp>
        <p:nvSpPr>
          <p:cNvPr id="5" name="Čuvar mesta za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CS"/>
              <a:t>Kliknite i uredite tekst</a:t>
            </a:r>
          </a:p>
        </p:txBody>
      </p:sp>
      <p:sp>
        <p:nvSpPr>
          <p:cNvPr id="6" name="Čuvar mesta za sadržaj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r-Latn-CS"/>
              <a:t>Kliknite i uredite tekst</a:t>
            </a:r>
          </a:p>
          <a:p>
            <a:pPr lvl="1"/>
            <a:r>
              <a:rPr lang="sr-Latn-CS"/>
              <a:t>Drugi nivo</a:t>
            </a:r>
          </a:p>
          <a:p>
            <a:pPr lvl="2"/>
            <a:r>
              <a:rPr lang="sr-Latn-CS"/>
              <a:t>Treći nivo</a:t>
            </a:r>
          </a:p>
          <a:p>
            <a:pPr lvl="3"/>
            <a:r>
              <a:rPr lang="sr-Latn-CS"/>
              <a:t>Četvrti nivo</a:t>
            </a:r>
          </a:p>
          <a:p>
            <a:pPr lvl="4"/>
            <a:r>
              <a:rPr lang="sr-Latn-CS"/>
              <a:t>Peti nivo</a:t>
            </a:r>
            <a:endParaRPr lang="sr-Latn-RS"/>
          </a:p>
        </p:txBody>
      </p:sp>
      <p:sp>
        <p:nvSpPr>
          <p:cNvPr id="7" name="Čuvar mesta za datum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AFC867-2982-4374-B152-0A467FC4EDC7}" type="datetimeFigureOut">
              <a:rPr lang="sr-Latn-CS" smtClean="0"/>
              <a:t>2.12.2019.</a:t>
            </a:fld>
            <a:endParaRPr lang="sr-Latn-CS"/>
          </a:p>
        </p:txBody>
      </p:sp>
      <p:sp>
        <p:nvSpPr>
          <p:cNvPr id="8" name="Čuvar mesta za podnožje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r-Latn-CS"/>
          </a:p>
        </p:txBody>
      </p:sp>
      <p:sp>
        <p:nvSpPr>
          <p:cNvPr id="9" name="Čuvar mesta za broj slajda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8B01A-BE75-49B0-862D-F38A6B03A9C7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4877860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amo naslov"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sr-Latn-CS"/>
              <a:t>Kliknite i uredite naslov mastera</a:t>
            </a:r>
            <a:endParaRPr lang="sr-Latn-RS"/>
          </a:p>
        </p:txBody>
      </p:sp>
      <p:sp>
        <p:nvSpPr>
          <p:cNvPr id="3" name="Čuvar mesta za datum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AFC867-2982-4374-B152-0A467FC4EDC7}" type="datetimeFigureOut">
              <a:rPr lang="sr-Latn-CS" smtClean="0"/>
              <a:t>2.12.2019.</a:t>
            </a:fld>
            <a:endParaRPr lang="sr-Latn-CS"/>
          </a:p>
        </p:txBody>
      </p:sp>
      <p:sp>
        <p:nvSpPr>
          <p:cNvPr id="4" name="Čuvar mesta za podnožj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r-Latn-CS"/>
          </a:p>
        </p:txBody>
      </p:sp>
      <p:sp>
        <p:nvSpPr>
          <p:cNvPr id="5" name="Čuvar mesta za broj slajda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8B01A-BE75-49B0-862D-F38A6B03A9C7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4943848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azno"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AFC867-2982-4374-B152-0A467FC4EDC7}" type="datetimeFigureOut">
              <a:rPr lang="sr-Latn-CS" smtClean="0"/>
              <a:t>2.12.2019.</a:t>
            </a:fld>
            <a:endParaRPr lang="sr-Latn-CS"/>
          </a:p>
        </p:txBody>
      </p:sp>
      <p:sp>
        <p:nvSpPr>
          <p:cNvPr id="3" name="Čuvar mesta za podnožje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r-Latn-CS"/>
          </a:p>
        </p:txBody>
      </p:sp>
      <p:sp>
        <p:nvSpPr>
          <p:cNvPr id="4" name="Čuvar mesta za broj slajda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8B01A-BE75-49B0-862D-F38A6B03A9C7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2481077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a natpisom"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sr-Latn-CS"/>
              <a:t>Kliknite i uredite naslov mastera</a:t>
            </a:r>
            <a:endParaRPr lang="sr-Latn-RS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CS"/>
              <a:t>Kliknite i uredite tekst</a:t>
            </a:r>
          </a:p>
          <a:p>
            <a:pPr lvl="1"/>
            <a:r>
              <a:rPr lang="sr-Latn-CS"/>
              <a:t>Drugi nivo</a:t>
            </a:r>
          </a:p>
          <a:p>
            <a:pPr lvl="2"/>
            <a:r>
              <a:rPr lang="sr-Latn-CS"/>
              <a:t>Treći nivo</a:t>
            </a:r>
          </a:p>
          <a:p>
            <a:pPr lvl="3"/>
            <a:r>
              <a:rPr lang="sr-Latn-CS"/>
              <a:t>Četvrti nivo</a:t>
            </a:r>
          </a:p>
          <a:p>
            <a:pPr lvl="4"/>
            <a:r>
              <a:rPr lang="sr-Latn-CS"/>
              <a:t>Peti nivo</a:t>
            </a:r>
            <a:endParaRPr lang="sr-Latn-RS"/>
          </a:p>
        </p:txBody>
      </p:sp>
      <p:sp>
        <p:nvSpPr>
          <p:cNvPr id="4" name="Čuvar mesta za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CS"/>
              <a:t>Kliknite i uredite tekst</a:t>
            </a:r>
          </a:p>
        </p:txBody>
      </p:sp>
      <p:sp>
        <p:nvSpPr>
          <p:cNvPr id="5" name="Čuvar mesta za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AFC867-2982-4374-B152-0A467FC4EDC7}" type="datetimeFigureOut">
              <a:rPr lang="sr-Latn-CS" smtClean="0"/>
              <a:t>2.12.2019.</a:t>
            </a:fld>
            <a:endParaRPr lang="sr-Latn-CS"/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r-Latn-C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8B01A-BE75-49B0-862D-F38A6B03A9C7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3259663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a natpisom"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sr-Latn-CS"/>
              <a:t>Kliknite i uredite naslov mastera</a:t>
            </a:r>
            <a:endParaRPr lang="sr-Latn-RS"/>
          </a:p>
        </p:txBody>
      </p:sp>
      <p:sp>
        <p:nvSpPr>
          <p:cNvPr id="3" name="Čuvar mesta za slik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Čuvar mesta za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CS"/>
              <a:t>Kliknite i uredite tekst</a:t>
            </a:r>
          </a:p>
        </p:txBody>
      </p:sp>
      <p:sp>
        <p:nvSpPr>
          <p:cNvPr id="5" name="Čuvar mesta za datum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8AFC867-2982-4374-B152-0A467FC4EDC7}" type="datetimeFigureOut">
              <a:rPr lang="sr-Latn-CS" smtClean="0"/>
              <a:t>2.12.2019.</a:t>
            </a:fld>
            <a:endParaRPr lang="sr-Latn-CS"/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sr-Latn-C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E38B01A-BE75-49B0-862D-F38A6B03A9C7}" type="slidenum">
              <a:rPr lang="sr-Latn-CS" smtClean="0"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5332659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 6"/>
          <p:cNvGrpSpPr/>
          <p:nvPr userDrawn="1"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8" name="Pravougaonik 7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9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94754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 err="1">
                  <a:latin typeface="Calibri" panose="020F0502020204030204" pitchFamily="34" charset="0"/>
                </a:rPr>
                <a:t>Text</a:t>
              </a:r>
              <a:endParaRPr lang="sr-Latn-CS" sz="3600" dirty="0">
                <a:latin typeface="Calibri" panose="020F0502020204030204" pitchFamily="34" charset="0"/>
              </a:endParaRPr>
            </a:p>
          </p:txBody>
        </p:sp>
        <p:sp>
          <p:nvSpPr>
            <p:cNvPr id="1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2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</p:spTree>
    <p:extLst>
      <p:ext uri="{BB962C8B-B14F-4D97-AF65-F5344CB8AC3E}">
        <p14:creationId xmlns:p14="http://schemas.microsoft.com/office/powerpoint/2010/main" val="40681904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2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4.png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jpg"/><Relationship Id="rId3" Type="http://schemas.openxmlformats.org/officeDocument/2006/relationships/image" Target="../media/image2.png"/><Relationship Id="rId7" Type="http://schemas.openxmlformats.org/officeDocument/2006/relationships/image" Target="../media/image48.jpeg"/><Relationship Id="rId12" Type="http://schemas.openxmlformats.org/officeDocument/2006/relationships/image" Target="../media/image53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jpeg"/><Relationship Id="rId3" Type="http://schemas.openxmlformats.org/officeDocument/2006/relationships/image" Target="../media/image2.png"/><Relationship Id="rId7" Type="http://schemas.openxmlformats.org/officeDocument/2006/relationships/image" Target="../media/image58.jpeg"/><Relationship Id="rId12" Type="http://schemas.openxmlformats.org/officeDocument/2006/relationships/image" Target="../media/image6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0" Type="http://schemas.openxmlformats.org/officeDocument/2006/relationships/image" Target="../media/image61.jpg"/><Relationship Id="rId4" Type="http://schemas.openxmlformats.org/officeDocument/2006/relationships/image" Target="../media/image55.jpeg"/><Relationship Id="rId9" Type="http://schemas.openxmlformats.org/officeDocument/2006/relationships/image" Target="../media/image60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13" Type="http://schemas.openxmlformats.org/officeDocument/2006/relationships/image" Target="../media/image74.jpeg"/><Relationship Id="rId3" Type="http://schemas.openxmlformats.org/officeDocument/2006/relationships/image" Target="../media/image2.png"/><Relationship Id="rId7" Type="http://schemas.openxmlformats.org/officeDocument/2006/relationships/image" Target="../media/image68.jpeg"/><Relationship Id="rId12" Type="http://schemas.openxmlformats.org/officeDocument/2006/relationships/image" Target="../media/image7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67.png"/><Relationship Id="rId11" Type="http://schemas.openxmlformats.org/officeDocument/2006/relationships/image" Target="../media/image72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5.jpeg"/><Relationship Id="rId9" Type="http://schemas.openxmlformats.org/officeDocument/2006/relationships/image" Target="../media/image70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jpeg"/><Relationship Id="rId3" Type="http://schemas.openxmlformats.org/officeDocument/2006/relationships/image" Target="../media/image2.png"/><Relationship Id="rId7" Type="http://schemas.openxmlformats.org/officeDocument/2006/relationships/image" Target="../media/image78.jpeg"/><Relationship Id="rId12" Type="http://schemas.openxmlformats.org/officeDocument/2006/relationships/image" Target="../media/image8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jpg"/><Relationship Id="rId10" Type="http://schemas.openxmlformats.org/officeDocument/2006/relationships/image" Target="../media/image81.png"/><Relationship Id="rId4" Type="http://schemas.openxmlformats.org/officeDocument/2006/relationships/image" Target="../media/image75.jpeg"/><Relationship Id="rId9" Type="http://schemas.openxmlformats.org/officeDocument/2006/relationships/image" Target="../media/image8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jpeg"/><Relationship Id="rId3" Type="http://schemas.openxmlformats.org/officeDocument/2006/relationships/image" Target="../media/image2.png"/><Relationship Id="rId7" Type="http://schemas.openxmlformats.org/officeDocument/2006/relationships/image" Target="../media/image88.jpeg"/><Relationship Id="rId12" Type="http://schemas.openxmlformats.org/officeDocument/2006/relationships/image" Target="../media/image9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87.jpeg"/><Relationship Id="rId11" Type="http://schemas.openxmlformats.org/officeDocument/2006/relationships/image" Target="../media/image92.png"/><Relationship Id="rId5" Type="http://schemas.openxmlformats.org/officeDocument/2006/relationships/image" Target="../media/image86.jpeg"/><Relationship Id="rId10" Type="http://schemas.openxmlformats.org/officeDocument/2006/relationships/image" Target="../media/image91.jpeg"/><Relationship Id="rId4" Type="http://schemas.openxmlformats.org/officeDocument/2006/relationships/image" Target="../media/image85.png"/><Relationship Id="rId9" Type="http://schemas.openxmlformats.org/officeDocument/2006/relationships/image" Target="../media/image9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g"/><Relationship Id="rId7" Type="http://schemas.openxmlformats.org/officeDocument/2006/relationships/image" Target="../media/image99.jpg"/><Relationship Id="rId12" Type="http://schemas.openxmlformats.org/officeDocument/2006/relationships/image" Target="../media/image10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g"/><Relationship Id="rId11" Type="http://schemas.openxmlformats.org/officeDocument/2006/relationships/image" Target="../media/image103.jpg"/><Relationship Id="rId5" Type="http://schemas.openxmlformats.org/officeDocument/2006/relationships/image" Target="../media/image97.jpg"/><Relationship Id="rId10" Type="http://schemas.openxmlformats.org/officeDocument/2006/relationships/image" Target="../media/image102.jpg"/><Relationship Id="rId4" Type="http://schemas.openxmlformats.org/officeDocument/2006/relationships/image" Target="../media/image96.jpg"/><Relationship Id="rId9" Type="http://schemas.openxmlformats.org/officeDocument/2006/relationships/image" Target="../media/image101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jpg"/><Relationship Id="rId3" Type="http://schemas.openxmlformats.org/officeDocument/2006/relationships/image" Target="../media/image105.jpg"/><Relationship Id="rId7" Type="http://schemas.openxmlformats.org/officeDocument/2006/relationships/image" Target="../media/image109.jpg"/><Relationship Id="rId12" Type="http://schemas.openxmlformats.org/officeDocument/2006/relationships/image" Target="../media/image11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8.jpg"/><Relationship Id="rId11" Type="http://schemas.openxmlformats.org/officeDocument/2006/relationships/image" Target="../media/image113.jpg"/><Relationship Id="rId5" Type="http://schemas.openxmlformats.org/officeDocument/2006/relationships/image" Target="../media/image107.jpg"/><Relationship Id="rId10" Type="http://schemas.openxmlformats.org/officeDocument/2006/relationships/image" Target="../media/image112.jpg"/><Relationship Id="rId4" Type="http://schemas.openxmlformats.org/officeDocument/2006/relationships/image" Target="../media/image106.jpg"/><Relationship Id="rId9" Type="http://schemas.openxmlformats.org/officeDocument/2006/relationships/image" Target="../media/image11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7" Type="http://schemas.openxmlformats.org/officeDocument/2006/relationships/image" Target="../media/image119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jpg"/><Relationship Id="rId5" Type="http://schemas.openxmlformats.org/officeDocument/2006/relationships/image" Target="../media/image117.jpg"/><Relationship Id="rId4" Type="http://schemas.openxmlformats.org/officeDocument/2006/relationships/image" Target="../media/image11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693" y="2625848"/>
            <a:ext cx="10640615" cy="160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8817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Tm="4000"/>
    </mc:Choice>
    <mc:Fallback xmlns="">
      <p:transition advTm="4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6" name="Grupa 5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7" name="Pravougaonik 6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8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19744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Sertifikati</a:t>
              </a:r>
            </a:p>
          </p:txBody>
        </p:sp>
        <p:sp>
          <p:nvSpPr>
            <p:cNvPr id="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sp>
        <p:nvSpPr>
          <p:cNvPr id="20" name="TextBox 2">
            <a:extLst>
              <a:ext uri="{FF2B5EF4-FFF2-40B4-BE49-F238E27FC236}">
                <a16:creationId xmlns:a16="http://schemas.microsoft.com/office/drawing/2014/main" id="{59BF60D7-A1AB-44EC-8DA4-49DDFBF2531C}"/>
              </a:ext>
            </a:extLst>
          </p:cNvPr>
          <p:cNvSpPr txBox="1"/>
          <p:nvPr/>
        </p:nvSpPr>
        <p:spPr>
          <a:xfrm>
            <a:off x="469202" y="1296586"/>
            <a:ext cx="1218448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50" dirty="0">
                <a:solidFill>
                  <a:schemeClr val="bg2">
                    <a:lumMod val="50000"/>
                  </a:schemeClr>
                </a:solidFill>
              </a:rPr>
              <a:t>Uspešnost poslovanja kompanije </a:t>
            </a:r>
            <a:r>
              <a:rPr lang="sr-Latn-RS" sz="1450" dirty="0" err="1">
                <a:solidFill>
                  <a:schemeClr val="bg2">
                    <a:lumMod val="50000"/>
                  </a:schemeClr>
                </a:solidFill>
              </a:rPr>
              <a:t>Elektrometal</a:t>
            </a:r>
            <a:r>
              <a:rPr lang="sr-Latn-RS" sz="1450" dirty="0">
                <a:solidFill>
                  <a:schemeClr val="bg2">
                    <a:lumMod val="50000"/>
                  </a:schemeClr>
                </a:solidFill>
              </a:rPr>
              <a:t> Plus, ogleda se i u sertifikatima dobijenih od relevantnih institucija za ocenu boniteta i finansijske stabilnosti</a:t>
            </a:r>
            <a:endParaRPr lang="sr-Latn-CS" sz="1450" dirty="0">
              <a:solidFill>
                <a:srgbClr val="00022A"/>
              </a:solidFill>
            </a:endParaRPr>
          </a:p>
        </p:txBody>
      </p:sp>
      <p:sp>
        <p:nvSpPr>
          <p:cNvPr id="21" name="Flowchart: Delay 3">
            <a:extLst>
              <a:ext uri="{FF2B5EF4-FFF2-40B4-BE49-F238E27FC236}">
                <a16:creationId xmlns:a16="http://schemas.microsoft.com/office/drawing/2014/main" id="{6E9F0450-DA87-40F3-96AF-9F2525AC2B65}"/>
              </a:ext>
            </a:extLst>
          </p:cNvPr>
          <p:cNvSpPr/>
          <p:nvPr/>
        </p:nvSpPr>
        <p:spPr>
          <a:xfrm>
            <a:off x="154101" y="1361957"/>
            <a:ext cx="368889" cy="192422"/>
          </a:xfrm>
          <a:prstGeom prst="flowChartDelay">
            <a:avLst/>
          </a:prstGeom>
          <a:solidFill>
            <a:srgbClr val="B72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 sz="3200"/>
          </a:p>
        </p:txBody>
      </p:sp>
      <p:pic>
        <p:nvPicPr>
          <p:cNvPr id="4" name="Picture 3" descr="A screenshot of text&#10;&#10;Description automatically generated">
            <a:extLst>
              <a:ext uri="{FF2B5EF4-FFF2-40B4-BE49-F238E27FC236}">
                <a16:creationId xmlns:a16="http://schemas.microsoft.com/office/drawing/2014/main" id="{78A88492-7AE8-4E43-999D-9C1D78C21D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023" y="1726664"/>
            <a:ext cx="3469484" cy="492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397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6" name="Grupa 5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7" name="Pravougaonik 6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8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19744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Sertifikati</a:t>
              </a:r>
            </a:p>
          </p:txBody>
        </p:sp>
        <p:sp>
          <p:nvSpPr>
            <p:cNvPr id="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sp>
        <p:nvSpPr>
          <p:cNvPr id="23" name="TextBox 2">
            <a:extLst>
              <a:ext uri="{FF2B5EF4-FFF2-40B4-BE49-F238E27FC236}">
                <a16:creationId xmlns:a16="http://schemas.microsoft.com/office/drawing/2014/main" id="{59BF60D7-A1AB-44EC-8DA4-49DDFBF2531C}"/>
              </a:ext>
            </a:extLst>
          </p:cNvPr>
          <p:cNvSpPr txBox="1"/>
          <p:nvPr/>
        </p:nvSpPr>
        <p:spPr>
          <a:xfrm>
            <a:off x="469202" y="1296586"/>
            <a:ext cx="117117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50" dirty="0">
                <a:solidFill>
                  <a:schemeClr val="bg2">
                    <a:lumMod val="50000"/>
                  </a:schemeClr>
                </a:solidFill>
              </a:rPr>
              <a:t>Za sve kablove iz uvoznog asortimana posedujemo zvanične potvrde o usaglašenosti sa domaćim standardima.</a:t>
            </a:r>
            <a:endParaRPr lang="sr-Latn-CS" sz="1450" dirty="0">
              <a:solidFill>
                <a:srgbClr val="00022A"/>
              </a:solidFill>
            </a:endParaRPr>
          </a:p>
        </p:txBody>
      </p:sp>
      <p:sp>
        <p:nvSpPr>
          <p:cNvPr id="24" name="Flowchart: Delay 3">
            <a:extLst>
              <a:ext uri="{FF2B5EF4-FFF2-40B4-BE49-F238E27FC236}">
                <a16:creationId xmlns:a16="http://schemas.microsoft.com/office/drawing/2014/main" id="{6E9F0450-DA87-40F3-96AF-9F2525AC2B65}"/>
              </a:ext>
            </a:extLst>
          </p:cNvPr>
          <p:cNvSpPr/>
          <p:nvPr/>
        </p:nvSpPr>
        <p:spPr>
          <a:xfrm>
            <a:off x="154101" y="1361957"/>
            <a:ext cx="368889" cy="192422"/>
          </a:xfrm>
          <a:prstGeom prst="flowChartDelay">
            <a:avLst/>
          </a:prstGeom>
          <a:solidFill>
            <a:srgbClr val="B72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 sz="3200"/>
          </a:p>
        </p:txBody>
      </p:sp>
      <p:pic>
        <p:nvPicPr>
          <p:cNvPr id="2" name="Slika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127" y="2404251"/>
            <a:ext cx="10689746" cy="332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74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6" name="Grupa 5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7" name="Pravougaonik 6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8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639388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Društveno odgovorno poslovanje</a:t>
              </a:r>
            </a:p>
          </p:txBody>
        </p:sp>
        <p:sp>
          <p:nvSpPr>
            <p:cNvPr id="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sp>
        <p:nvSpPr>
          <p:cNvPr id="12" name="TextBox 2">
            <a:extLst>
              <a:ext uri="{FF2B5EF4-FFF2-40B4-BE49-F238E27FC236}">
                <a16:creationId xmlns:a16="http://schemas.microsoft.com/office/drawing/2014/main" id="{59BF60D7-A1AB-44EC-8DA4-49DDFBF2531C}"/>
              </a:ext>
            </a:extLst>
          </p:cNvPr>
          <p:cNvSpPr txBox="1"/>
          <p:nvPr/>
        </p:nvSpPr>
        <p:spPr>
          <a:xfrm>
            <a:off x="469202" y="1296586"/>
            <a:ext cx="117117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1450" dirty="0">
                <a:solidFill>
                  <a:schemeClr val="bg2">
                    <a:lumMod val="50000"/>
                  </a:schemeClr>
                </a:solidFill>
              </a:rPr>
              <a:t>Kompanije </a:t>
            </a:r>
            <a:r>
              <a:rPr lang="sr-Latn-RS" sz="1450" dirty="0" err="1">
                <a:solidFill>
                  <a:schemeClr val="bg2">
                    <a:lumMod val="50000"/>
                  </a:schemeClr>
                </a:solidFill>
              </a:rPr>
              <a:t>Elektrometal</a:t>
            </a:r>
            <a:r>
              <a:rPr lang="sr-Latn-RS" sz="1450" dirty="0">
                <a:solidFill>
                  <a:schemeClr val="bg2">
                    <a:lumMod val="50000"/>
                  </a:schemeClr>
                </a:solidFill>
              </a:rPr>
              <a:t> Plus kroz društveno odgovorno poslovanje aktivno doprinosi razvoju društvene zajednice u kojoj posluje</a:t>
            </a:r>
            <a:endParaRPr lang="sr-Latn-CS" sz="1450" dirty="0">
              <a:solidFill>
                <a:srgbClr val="00022A"/>
              </a:solidFill>
            </a:endParaRPr>
          </a:p>
        </p:txBody>
      </p:sp>
      <p:sp>
        <p:nvSpPr>
          <p:cNvPr id="13" name="Flowchart: Delay 3">
            <a:extLst>
              <a:ext uri="{FF2B5EF4-FFF2-40B4-BE49-F238E27FC236}">
                <a16:creationId xmlns:a16="http://schemas.microsoft.com/office/drawing/2014/main" id="{6E9F0450-DA87-40F3-96AF-9F2525AC2B65}"/>
              </a:ext>
            </a:extLst>
          </p:cNvPr>
          <p:cNvSpPr/>
          <p:nvPr/>
        </p:nvSpPr>
        <p:spPr>
          <a:xfrm>
            <a:off x="154101" y="1361957"/>
            <a:ext cx="368889" cy="192422"/>
          </a:xfrm>
          <a:prstGeom prst="flowChartDelay">
            <a:avLst/>
          </a:prstGeom>
          <a:solidFill>
            <a:srgbClr val="B72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 sz="3200"/>
          </a:p>
        </p:txBody>
      </p:sp>
      <p:grpSp>
        <p:nvGrpSpPr>
          <p:cNvPr id="4" name="Grupa 3"/>
          <p:cNvGrpSpPr/>
          <p:nvPr/>
        </p:nvGrpSpPr>
        <p:grpSpPr>
          <a:xfrm>
            <a:off x="2674947" y="1882891"/>
            <a:ext cx="6842107" cy="4271518"/>
            <a:chOff x="4299319" y="1882891"/>
            <a:chExt cx="6842107" cy="4271518"/>
          </a:xfrm>
        </p:grpSpPr>
        <p:pic>
          <p:nvPicPr>
            <p:cNvPr id="2" name="Slika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99319" y="1882891"/>
              <a:ext cx="2931330" cy="4271518"/>
            </a:xfrm>
            <a:prstGeom prst="rect">
              <a:avLst/>
            </a:prstGeom>
          </p:spPr>
        </p:pic>
        <p:pic>
          <p:nvPicPr>
            <p:cNvPr id="3" name="Slika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44575" y="1882891"/>
              <a:ext cx="3096851" cy="42715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8057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/>
          <p:cNvGrpSpPr/>
          <p:nvPr/>
        </p:nvGrpSpPr>
        <p:grpSpPr>
          <a:xfrm>
            <a:off x="812519" y="884729"/>
            <a:ext cx="10581194" cy="5711455"/>
            <a:chOff x="812519" y="884729"/>
            <a:chExt cx="10581194" cy="5711455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151696" y="884729"/>
              <a:ext cx="2628900" cy="12238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151696" y="3870334"/>
              <a:ext cx="2628000" cy="122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412305" y="884729"/>
              <a:ext cx="2628000" cy="122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/>
            <p:cNvPicPr>
              <a:picLocks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412305" y="3870334"/>
              <a:ext cx="2628000" cy="122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/>
            <p:cNvPicPr>
              <a:picLocks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82451" y="884729"/>
              <a:ext cx="2628000" cy="122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2"/>
            <p:cNvPicPr>
              <a:picLocks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782451" y="3870334"/>
              <a:ext cx="2628000" cy="122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1224266" y="2152115"/>
              <a:ext cx="24720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800" b="1" dirty="0"/>
                <a:t>Napojni kablovi</a:t>
              </a:r>
            </a:p>
          </p:txBody>
        </p:sp>
        <p:sp>
          <p:nvSpPr>
            <p:cNvPr id="16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812520" y="2683948"/>
              <a:ext cx="328050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Za prenosne, distributivne, industrijske i rudarske mreže, </a:t>
              </a:r>
              <a:r>
                <a:rPr lang="sr-Latn-CS" sz="1200" dirty="0" err="1"/>
                <a:t>termo</a:t>
              </a:r>
              <a:r>
                <a:rPr lang="sr-Latn-CS" sz="1200" dirty="0"/>
                <a:t>, hidro i nuklearne elektrane, industrijska postrojenja, uređaje i mašine.</a:t>
              </a:r>
            </a:p>
          </p:txBody>
        </p:sp>
        <p:cxnSp>
          <p:nvCxnSpPr>
            <p:cNvPr id="18" name="Prava linija spajanja 17"/>
            <p:cNvCxnSpPr/>
            <p:nvPr/>
          </p:nvCxnSpPr>
          <p:spPr>
            <a:xfrm>
              <a:off x="1151695" y="2570238"/>
              <a:ext cx="2628001" cy="0"/>
            </a:xfrm>
            <a:prstGeom prst="line">
              <a:avLst/>
            </a:prstGeom>
            <a:ln w="12700">
              <a:solidFill>
                <a:srgbClr val="B72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4451451" y="2683948"/>
              <a:ext cx="328050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Za povezivanje električnih aparata,(usisivači, kuhinjski aparati, lemilica itd.) sa malim mehaničkim stresom u domaćinstvu, kuhinjama i kancelarijama.</a:t>
              </a:r>
            </a:p>
          </p:txBody>
        </p:sp>
        <p:cxnSp>
          <p:nvCxnSpPr>
            <p:cNvPr id="23" name="Prava linija spajanja 22"/>
            <p:cNvCxnSpPr/>
            <p:nvPr/>
          </p:nvCxnSpPr>
          <p:spPr>
            <a:xfrm>
              <a:off x="4790626" y="2570238"/>
              <a:ext cx="2628001" cy="0"/>
            </a:xfrm>
            <a:prstGeom prst="line">
              <a:avLst/>
            </a:prstGeom>
            <a:ln w="12700">
              <a:solidFill>
                <a:srgbClr val="B72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4625623" y="2152115"/>
              <a:ext cx="29321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800" b="1" dirty="0"/>
                <a:t>Izolovani provodnici i kablovi</a:t>
              </a:r>
            </a:p>
          </p:txBody>
        </p:sp>
        <p:sp>
          <p:nvSpPr>
            <p:cNvPr id="25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8090382" y="2683948"/>
              <a:ext cx="32805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Ovi kablovi se obično koriste u </a:t>
              </a:r>
              <a:r>
                <a:rPr lang="sr-Latn-CS" sz="1200" dirty="0" err="1"/>
                <a:t>instrumentacionim</a:t>
              </a:r>
              <a:r>
                <a:rPr lang="sr-Latn-CS" sz="1200" dirty="0"/>
                <a:t> i kontrolnim sistemima, prenos analognih i digitalnih signala u hemijskim i </a:t>
              </a:r>
              <a:r>
                <a:rPr lang="sr-Latn-CS" sz="1200" dirty="0" err="1"/>
                <a:t>petrohemijskim</a:t>
              </a:r>
              <a:r>
                <a:rPr lang="sr-Latn-CS" sz="1200" dirty="0"/>
                <a:t> industrijskim objektima, elektranama i u industrijama nafte i prirodnog gasa itd.</a:t>
              </a:r>
            </a:p>
          </p:txBody>
        </p:sp>
        <p:cxnSp>
          <p:nvCxnSpPr>
            <p:cNvPr id="26" name="Prava linija spajanja 25"/>
            <p:cNvCxnSpPr/>
            <p:nvPr/>
          </p:nvCxnSpPr>
          <p:spPr>
            <a:xfrm>
              <a:off x="8429557" y="2570238"/>
              <a:ext cx="2628001" cy="0"/>
            </a:xfrm>
            <a:prstGeom prst="line">
              <a:avLst/>
            </a:prstGeom>
            <a:ln w="12700">
              <a:solidFill>
                <a:srgbClr val="B72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8264554" y="2137600"/>
              <a:ext cx="29321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800" b="1" dirty="0"/>
                <a:t>Telekomunikacioni kablovi</a:t>
              </a:r>
            </a:p>
          </p:txBody>
        </p:sp>
        <p:sp>
          <p:nvSpPr>
            <p:cNvPr id="40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986693" y="5233354"/>
              <a:ext cx="2932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800" b="1" dirty="0"/>
                <a:t>Signalno-kontrolni kablovi</a:t>
              </a:r>
            </a:p>
          </p:txBody>
        </p:sp>
        <p:sp>
          <p:nvSpPr>
            <p:cNvPr id="41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812519" y="5765187"/>
              <a:ext cx="33033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Kablovi se koriste za prenos podataka i kontrolnih signala u mernoj, kontrolnoj i regulacionoj tehnici</a:t>
              </a:r>
            </a:p>
          </p:txBody>
        </p:sp>
        <p:cxnSp>
          <p:nvCxnSpPr>
            <p:cNvPr id="42" name="Prava linija spajanja 41"/>
            <p:cNvCxnSpPr/>
            <p:nvPr/>
          </p:nvCxnSpPr>
          <p:spPr>
            <a:xfrm>
              <a:off x="1151695" y="5651477"/>
              <a:ext cx="2628001" cy="0"/>
            </a:xfrm>
            <a:prstGeom prst="line">
              <a:avLst/>
            </a:prstGeom>
            <a:ln w="12700">
              <a:solidFill>
                <a:srgbClr val="B72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4863197" y="5233354"/>
              <a:ext cx="24720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800" b="1" dirty="0" err="1"/>
                <a:t>Bezhalogeni</a:t>
              </a:r>
              <a:r>
                <a:rPr lang="sr-Latn-CS" sz="1800" b="1" dirty="0"/>
                <a:t> kablovi</a:t>
              </a:r>
            </a:p>
          </p:txBody>
        </p:sp>
        <p:sp>
          <p:nvSpPr>
            <p:cNvPr id="44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4451450" y="5765187"/>
              <a:ext cx="330333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Kablovi imaju poboljšane osobine </a:t>
              </a:r>
              <a:r>
                <a:rPr lang="sr-Latn-CS" sz="1200" dirty="0" err="1"/>
                <a:t>vatrootpornosti</a:t>
              </a:r>
              <a:r>
                <a:rPr lang="sr-Latn-CS" sz="1200" dirty="0"/>
                <a:t> i mogu da se koriste u javnim zgradama sa visokim zahtevima bezbednosti. Kablovi su </a:t>
              </a:r>
              <a:r>
                <a:rPr lang="sr-Latn-CS" sz="1200" dirty="0" err="1"/>
                <a:t>bezhalogeni</a:t>
              </a:r>
              <a:r>
                <a:rPr lang="sr-Latn-CS" sz="1200" dirty="0"/>
                <a:t>, niske gustine dima i </a:t>
              </a:r>
              <a:r>
                <a:rPr lang="sr-Latn-CS" sz="1200" dirty="0" err="1"/>
                <a:t>vatrootporni</a:t>
              </a:r>
              <a:r>
                <a:rPr lang="sr-Latn-CS" sz="1200" dirty="0"/>
                <a:t> prema VDE</a:t>
              </a:r>
            </a:p>
          </p:txBody>
        </p:sp>
        <p:cxnSp>
          <p:nvCxnSpPr>
            <p:cNvPr id="45" name="Prava linija spajanja 44"/>
            <p:cNvCxnSpPr/>
            <p:nvPr/>
          </p:nvCxnSpPr>
          <p:spPr>
            <a:xfrm>
              <a:off x="4790626" y="5651477"/>
              <a:ext cx="2628001" cy="0"/>
            </a:xfrm>
            <a:prstGeom prst="line">
              <a:avLst/>
            </a:prstGeom>
            <a:ln w="12700">
              <a:solidFill>
                <a:srgbClr val="B72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8502128" y="5233354"/>
              <a:ext cx="24720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800" b="1" dirty="0"/>
                <a:t>Mrežni kablovi</a:t>
              </a:r>
            </a:p>
          </p:txBody>
        </p:sp>
        <p:sp>
          <p:nvSpPr>
            <p:cNvPr id="47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8090381" y="5765187"/>
              <a:ext cx="33033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Za prenosne, distributivne, industrijske i rudarske mreže, </a:t>
              </a:r>
              <a:r>
                <a:rPr lang="sr-Latn-CS" sz="1200" dirty="0" err="1"/>
                <a:t>termo</a:t>
              </a:r>
              <a:r>
                <a:rPr lang="sr-Latn-CS" sz="1200" dirty="0"/>
                <a:t>, hidro i nuklearne elektrane, industrijska postrojenja, uređaje i mašine.</a:t>
              </a:r>
            </a:p>
          </p:txBody>
        </p:sp>
        <p:cxnSp>
          <p:nvCxnSpPr>
            <p:cNvPr id="48" name="Prava linija spajanja 47"/>
            <p:cNvCxnSpPr/>
            <p:nvPr/>
          </p:nvCxnSpPr>
          <p:spPr>
            <a:xfrm>
              <a:off x="8429557" y="5651477"/>
              <a:ext cx="2628001" cy="0"/>
            </a:xfrm>
            <a:prstGeom prst="line">
              <a:avLst/>
            </a:prstGeom>
            <a:ln w="12700">
              <a:solidFill>
                <a:srgbClr val="B72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Slika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30" name="Grupa 29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31" name="Pravougaonik 30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>
                <a:solidFill>
                  <a:schemeClr val="tx1"/>
                </a:solidFill>
              </a:endParaRPr>
            </a:p>
          </p:txBody>
        </p:sp>
        <p:sp>
          <p:nvSpPr>
            <p:cNvPr id="32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21328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Asortiman</a:t>
              </a:r>
            </a:p>
          </p:txBody>
        </p:sp>
        <p:sp>
          <p:nvSpPr>
            <p:cNvPr id="33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>
                <a:solidFill>
                  <a:schemeClr val="tx1"/>
                </a:solidFill>
              </a:endParaRPr>
            </a:p>
          </p:txBody>
        </p:sp>
        <p:sp>
          <p:nvSpPr>
            <p:cNvPr id="34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>
                <a:solidFill>
                  <a:schemeClr val="tx1"/>
                </a:solidFill>
              </a:endParaRPr>
            </a:p>
          </p:txBody>
        </p:sp>
        <p:sp>
          <p:nvSpPr>
            <p:cNvPr id="35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65291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Prava linija spajanja 7"/>
          <p:cNvCxnSpPr/>
          <p:nvPr/>
        </p:nvCxnSpPr>
        <p:spPr>
          <a:xfrm flipV="1">
            <a:off x="11014" y="741655"/>
            <a:ext cx="8633206" cy="2009101"/>
          </a:xfrm>
          <a:prstGeom prst="line">
            <a:avLst/>
          </a:prstGeom>
          <a:ln w="19050">
            <a:solidFill>
              <a:srgbClr val="394F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Slika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35" name="Grupa 34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36" name="Pravougaonik 35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37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256387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Zastupništvo</a:t>
              </a:r>
            </a:p>
          </p:txBody>
        </p:sp>
        <p:sp>
          <p:nvSpPr>
            <p:cNvPr id="3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3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4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sp>
        <p:nvSpPr>
          <p:cNvPr id="19" name="Okvir za tekst 18"/>
          <p:cNvSpPr txBox="1"/>
          <p:nvPr/>
        </p:nvSpPr>
        <p:spPr>
          <a:xfrm>
            <a:off x="0" y="944076"/>
            <a:ext cx="4705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>
                <a:solidFill>
                  <a:schemeClr val="bg2">
                    <a:lumMod val="50000"/>
                  </a:schemeClr>
                </a:solidFill>
              </a:rPr>
              <a:t>Zastupnici smo i distributeri najvećih svetskih brendova u proizvodnji</a:t>
            </a:r>
            <a:br>
              <a:rPr lang="sr-Latn-RS" sz="24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sr-Latn-RS" sz="2400" dirty="0">
                <a:solidFill>
                  <a:schemeClr val="bg2">
                    <a:lumMod val="50000"/>
                  </a:schemeClr>
                </a:solidFill>
              </a:rPr>
              <a:t>kablova kao što su: </a:t>
            </a:r>
          </a:p>
        </p:txBody>
      </p:sp>
      <p:pic>
        <p:nvPicPr>
          <p:cNvPr id="20" name="Slika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2054" y="904818"/>
            <a:ext cx="2365076" cy="990567"/>
          </a:xfrm>
          <a:prstGeom prst="rect">
            <a:avLst/>
          </a:prstGeom>
        </p:spPr>
      </p:pic>
      <p:pic>
        <p:nvPicPr>
          <p:cNvPr id="22" name="Slika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5234" y="1963604"/>
            <a:ext cx="3308934" cy="748107"/>
          </a:xfrm>
          <a:prstGeom prst="rect">
            <a:avLst/>
          </a:prstGeom>
        </p:spPr>
      </p:pic>
      <p:pic>
        <p:nvPicPr>
          <p:cNvPr id="23" name="Slika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9211" y="5276172"/>
            <a:ext cx="1589447" cy="1519195"/>
          </a:xfrm>
          <a:prstGeom prst="rect">
            <a:avLst/>
          </a:prstGeom>
        </p:spPr>
      </p:pic>
      <p:pic>
        <p:nvPicPr>
          <p:cNvPr id="24" name="Slika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0128" y="4077205"/>
            <a:ext cx="4262517" cy="1399441"/>
          </a:xfrm>
          <a:prstGeom prst="rect">
            <a:avLst/>
          </a:prstGeom>
        </p:spPr>
      </p:pic>
      <p:pic>
        <p:nvPicPr>
          <p:cNvPr id="29" name="Slika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5552" y="4357608"/>
            <a:ext cx="3194833" cy="1068124"/>
          </a:xfrm>
          <a:prstGeom prst="rect">
            <a:avLst/>
          </a:prstGeom>
        </p:spPr>
      </p:pic>
      <p:pic>
        <p:nvPicPr>
          <p:cNvPr id="33" name="Slika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3342" y="1727155"/>
            <a:ext cx="3909397" cy="1701572"/>
          </a:xfrm>
          <a:prstGeom prst="rect">
            <a:avLst/>
          </a:prstGeom>
        </p:spPr>
      </p:pic>
      <p:pic>
        <p:nvPicPr>
          <p:cNvPr id="41" name="Slika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742" y="2900279"/>
            <a:ext cx="2921667" cy="1176926"/>
          </a:xfrm>
          <a:prstGeom prst="rect">
            <a:avLst/>
          </a:prstGeom>
        </p:spPr>
      </p:pic>
      <p:pic>
        <p:nvPicPr>
          <p:cNvPr id="42" name="Slika 4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5767" y="5316024"/>
            <a:ext cx="1493097" cy="1493097"/>
          </a:xfrm>
          <a:prstGeom prst="rect">
            <a:avLst/>
          </a:prstGeom>
        </p:spPr>
      </p:pic>
      <p:pic>
        <p:nvPicPr>
          <p:cNvPr id="44" name="Slika 4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9949" y="2746582"/>
            <a:ext cx="2407181" cy="1661500"/>
          </a:xfrm>
          <a:prstGeom prst="rect">
            <a:avLst/>
          </a:prstGeom>
        </p:spPr>
      </p:pic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998396A7-4682-4B14-83A5-F66EA8694D3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476" y="5476646"/>
            <a:ext cx="4172692" cy="549404"/>
          </a:xfrm>
          <a:prstGeom prst="rect">
            <a:avLst/>
          </a:prstGeom>
        </p:spPr>
      </p:pic>
      <p:pic>
        <p:nvPicPr>
          <p:cNvPr id="3" name="Picture 2" descr="A picture containing game&#10;&#10;Description automatically generated">
            <a:extLst>
              <a:ext uri="{FF2B5EF4-FFF2-40B4-BE49-F238E27FC236}">
                <a16:creationId xmlns:a16="http://schemas.microsoft.com/office/drawing/2014/main" id="{E61BB0C1-ED99-4925-83B0-06CA2D37021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074" y="3382172"/>
            <a:ext cx="2693931" cy="1971468"/>
          </a:xfrm>
          <a:prstGeom prst="rect">
            <a:avLst/>
          </a:prstGeom>
        </p:spPr>
      </p:pic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28AEC27A-79A5-4CA0-A918-75111CFAC41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5409" y="3082224"/>
            <a:ext cx="2517596" cy="599896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CA8AD2FE-1DDB-4F43-B198-CC77E99E9ED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839" y="3648959"/>
            <a:ext cx="2507564" cy="59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357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upa 113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115" name="Pravougaonik 114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116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20644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Reference</a:t>
              </a:r>
            </a:p>
          </p:txBody>
        </p:sp>
        <p:sp>
          <p:nvSpPr>
            <p:cNvPr id="117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pic>
        <p:nvPicPr>
          <p:cNvPr id="120" name="Slika 1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72" name="Grupa 71">
            <a:extLst>
              <a:ext uri="{FF2B5EF4-FFF2-40B4-BE49-F238E27FC236}">
                <a16:creationId xmlns:a16="http://schemas.microsoft.com/office/drawing/2014/main" id="{C41B68C9-1FE3-4A84-AC79-972540051CCF}"/>
              </a:ext>
            </a:extLst>
          </p:cNvPr>
          <p:cNvGrpSpPr/>
          <p:nvPr/>
        </p:nvGrpSpPr>
        <p:grpSpPr>
          <a:xfrm>
            <a:off x="9489235" y="940374"/>
            <a:ext cx="2409089" cy="2450351"/>
            <a:chOff x="7201540" y="3733948"/>
            <a:chExt cx="2409089" cy="2450351"/>
          </a:xfrm>
        </p:grpSpPr>
        <p:grpSp>
          <p:nvGrpSpPr>
            <p:cNvPr id="73" name="Grupa 72">
              <a:extLst>
                <a:ext uri="{FF2B5EF4-FFF2-40B4-BE49-F238E27FC236}">
                  <a16:creationId xmlns:a16="http://schemas.microsoft.com/office/drawing/2014/main" id="{776AE6CD-9BF7-4A29-B2E8-DD7A7D5A3330}"/>
                </a:ext>
              </a:extLst>
            </p:cNvPr>
            <p:cNvGrpSpPr/>
            <p:nvPr/>
          </p:nvGrpSpPr>
          <p:grpSpPr>
            <a:xfrm>
              <a:off x="7201540" y="3733948"/>
              <a:ext cx="2409089" cy="1736478"/>
              <a:chOff x="7201540" y="3862738"/>
              <a:chExt cx="2409089" cy="1736478"/>
            </a:xfrm>
          </p:grpSpPr>
          <p:sp>
            <p:nvSpPr>
              <p:cNvPr id="75" name="TextBox 5">
                <a:extLst>
                  <a:ext uri="{FF2B5EF4-FFF2-40B4-BE49-F238E27FC236}">
                    <a16:creationId xmlns:a16="http://schemas.microsoft.com/office/drawing/2014/main" id="{6F079DFB-CD7C-41C8-8111-E48C8D44D17C}"/>
                  </a:ext>
                </a:extLst>
              </p:cNvPr>
              <p:cNvSpPr txBox="1"/>
              <p:nvPr/>
            </p:nvSpPr>
            <p:spPr>
              <a:xfrm>
                <a:off x="7201540" y="5048240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Global </a:t>
                </a:r>
                <a:r>
                  <a:rPr lang="sr-Latn-RS" b="1" dirty="0" err="1"/>
                  <a:t>Trade</a:t>
                </a:r>
                <a:r>
                  <a:rPr lang="sr-Latn-RS" b="1" dirty="0"/>
                  <a:t> </a:t>
                </a:r>
                <a:r>
                  <a:rPr lang="sr-Latn-RS" b="1" dirty="0" err="1"/>
                  <a:t>Center</a:t>
                </a:r>
                <a:br>
                  <a:rPr lang="sr-Latn-RS" b="1" dirty="0"/>
                </a:br>
                <a:r>
                  <a:rPr lang="sr-Latn-RS" b="1" dirty="0"/>
                  <a:t>Beograd</a:t>
                </a:r>
              </a:p>
            </p:txBody>
          </p:sp>
          <p:cxnSp>
            <p:nvCxnSpPr>
              <p:cNvPr id="76" name="Prava linija spajanja 75">
                <a:extLst>
                  <a:ext uri="{FF2B5EF4-FFF2-40B4-BE49-F238E27FC236}">
                    <a16:creationId xmlns:a16="http://schemas.microsoft.com/office/drawing/2014/main" id="{5264269C-4B17-44B0-AFA9-B768CD85F847}"/>
                  </a:ext>
                </a:extLst>
              </p:cNvPr>
              <p:cNvCxnSpPr/>
              <p:nvPr/>
            </p:nvCxnSpPr>
            <p:spPr>
              <a:xfrm>
                <a:off x="7464259" y="5599216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7" name="Slika 76">
                <a:extLst>
                  <a:ext uri="{FF2B5EF4-FFF2-40B4-BE49-F238E27FC236}">
                    <a16:creationId xmlns:a16="http://schemas.microsoft.com/office/drawing/2014/main" id="{D1ED6540-1EAE-4B2C-904D-27546130DDB9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00610" y="3862738"/>
                <a:ext cx="1760400" cy="1198801"/>
              </a:xfrm>
              <a:prstGeom prst="rect">
                <a:avLst/>
              </a:prstGeom>
            </p:spPr>
          </p:pic>
        </p:grpSp>
        <p:sp>
          <p:nvSpPr>
            <p:cNvPr id="74" name="Ševron 74">
              <a:extLst>
                <a:ext uri="{FF2B5EF4-FFF2-40B4-BE49-F238E27FC236}">
                  <a16:creationId xmlns:a16="http://schemas.microsoft.com/office/drawing/2014/main" id="{5029F901-B21B-4BF3-BF3A-78E184C9872C}"/>
                </a:ext>
              </a:extLst>
            </p:cNvPr>
            <p:cNvSpPr/>
            <p:nvPr/>
          </p:nvSpPr>
          <p:spPr>
            <a:xfrm>
              <a:off x="7271927" y="5907965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2005</a:t>
              </a:r>
            </a:p>
          </p:txBody>
        </p:sp>
      </p:grpSp>
      <p:grpSp>
        <p:nvGrpSpPr>
          <p:cNvPr id="78" name="Grupa 77">
            <a:extLst>
              <a:ext uri="{FF2B5EF4-FFF2-40B4-BE49-F238E27FC236}">
                <a16:creationId xmlns:a16="http://schemas.microsoft.com/office/drawing/2014/main" id="{5F95416B-1DCE-49D0-8CC2-B10F6CAC9D86}"/>
              </a:ext>
            </a:extLst>
          </p:cNvPr>
          <p:cNvGrpSpPr/>
          <p:nvPr/>
        </p:nvGrpSpPr>
        <p:grpSpPr>
          <a:xfrm>
            <a:off x="2479244" y="940374"/>
            <a:ext cx="2776360" cy="2439507"/>
            <a:chOff x="127207" y="3738899"/>
            <a:chExt cx="2776360" cy="2439507"/>
          </a:xfrm>
        </p:grpSpPr>
        <p:grpSp>
          <p:nvGrpSpPr>
            <p:cNvPr id="79" name="Grupa 78">
              <a:extLst>
                <a:ext uri="{FF2B5EF4-FFF2-40B4-BE49-F238E27FC236}">
                  <a16:creationId xmlns:a16="http://schemas.microsoft.com/office/drawing/2014/main" id="{E9106F8E-64B2-4519-8195-C8E244E968ED}"/>
                </a:ext>
              </a:extLst>
            </p:cNvPr>
            <p:cNvGrpSpPr/>
            <p:nvPr/>
          </p:nvGrpSpPr>
          <p:grpSpPr>
            <a:xfrm>
              <a:off x="127207" y="3738899"/>
              <a:ext cx="2776360" cy="1735768"/>
              <a:chOff x="127207" y="3867689"/>
              <a:chExt cx="2776360" cy="1735768"/>
            </a:xfrm>
          </p:grpSpPr>
          <p:pic>
            <p:nvPicPr>
              <p:cNvPr id="81" name="Slika 80">
                <a:extLst>
                  <a:ext uri="{FF2B5EF4-FFF2-40B4-BE49-F238E27FC236}">
                    <a16:creationId xmlns:a16="http://schemas.microsoft.com/office/drawing/2014/main" id="{B1193F33-50B8-420E-A4C4-E10AD389AF1B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6636" y="3867689"/>
                <a:ext cx="1759725" cy="1198801"/>
              </a:xfrm>
              <a:prstGeom prst="rect">
                <a:avLst/>
              </a:prstGeom>
            </p:spPr>
          </p:pic>
          <p:sp>
            <p:nvSpPr>
              <p:cNvPr id="82" name="TextBox 5">
                <a:extLst>
                  <a:ext uri="{FF2B5EF4-FFF2-40B4-BE49-F238E27FC236}">
                    <a16:creationId xmlns:a16="http://schemas.microsoft.com/office/drawing/2014/main" id="{8ED0726B-2753-448F-9A05-AD805998FC0D}"/>
                  </a:ext>
                </a:extLst>
              </p:cNvPr>
              <p:cNvSpPr txBox="1"/>
              <p:nvPr/>
            </p:nvSpPr>
            <p:spPr>
              <a:xfrm>
                <a:off x="127207" y="5048240"/>
                <a:ext cx="27763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TC VERO</a:t>
                </a:r>
                <a:br>
                  <a:rPr lang="sr-Latn-RS" b="1" dirty="0"/>
                </a:br>
                <a:r>
                  <a:rPr lang="sr-Latn-RS" b="1" dirty="0"/>
                  <a:t>Beograd</a:t>
                </a:r>
              </a:p>
            </p:txBody>
          </p:sp>
          <p:cxnSp>
            <p:nvCxnSpPr>
              <p:cNvPr id="83" name="Prava linija spajanja 82">
                <a:extLst>
                  <a:ext uri="{FF2B5EF4-FFF2-40B4-BE49-F238E27FC236}">
                    <a16:creationId xmlns:a16="http://schemas.microsoft.com/office/drawing/2014/main" id="{EB382C11-0AD0-4B8A-B405-17F161DED06C}"/>
                  </a:ext>
                </a:extLst>
              </p:cNvPr>
              <p:cNvCxnSpPr/>
              <p:nvPr/>
            </p:nvCxnSpPr>
            <p:spPr>
              <a:xfrm>
                <a:off x="543258" y="5603457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0" name="Ševron 71">
              <a:extLst>
                <a:ext uri="{FF2B5EF4-FFF2-40B4-BE49-F238E27FC236}">
                  <a16:creationId xmlns:a16="http://schemas.microsoft.com/office/drawing/2014/main" id="{A433C4EC-5211-4822-ABFE-7F73219931BB}"/>
                </a:ext>
              </a:extLst>
            </p:cNvPr>
            <p:cNvSpPr/>
            <p:nvPr/>
          </p:nvSpPr>
          <p:spPr>
            <a:xfrm>
              <a:off x="381230" y="5902072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2003</a:t>
              </a:r>
            </a:p>
          </p:txBody>
        </p:sp>
      </p:grpSp>
      <p:grpSp>
        <p:nvGrpSpPr>
          <p:cNvPr id="84" name="Grupa 83">
            <a:extLst>
              <a:ext uri="{FF2B5EF4-FFF2-40B4-BE49-F238E27FC236}">
                <a16:creationId xmlns:a16="http://schemas.microsoft.com/office/drawing/2014/main" id="{A333E996-438A-4A14-9672-0982C5892C2D}"/>
              </a:ext>
            </a:extLst>
          </p:cNvPr>
          <p:cNvGrpSpPr/>
          <p:nvPr/>
        </p:nvGrpSpPr>
        <p:grpSpPr>
          <a:xfrm>
            <a:off x="2476255" y="3873117"/>
            <a:ext cx="2409089" cy="2439507"/>
            <a:chOff x="2581367" y="3738899"/>
            <a:chExt cx="2409089" cy="2439507"/>
          </a:xfrm>
        </p:grpSpPr>
        <p:grpSp>
          <p:nvGrpSpPr>
            <p:cNvPr id="85" name="Grupa 84">
              <a:extLst>
                <a:ext uri="{FF2B5EF4-FFF2-40B4-BE49-F238E27FC236}">
                  <a16:creationId xmlns:a16="http://schemas.microsoft.com/office/drawing/2014/main" id="{1137880B-F3A5-4DDD-9F49-B5BCDE096271}"/>
                </a:ext>
              </a:extLst>
            </p:cNvPr>
            <p:cNvGrpSpPr/>
            <p:nvPr/>
          </p:nvGrpSpPr>
          <p:grpSpPr>
            <a:xfrm>
              <a:off x="2581367" y="3738899"/>
              <a:ext cx="2409089" cy="1729067"/>
              <a:chOff x="2581367" y="3867689"/>
              <a:chExt cx="2409089" cy="1729067"/>
            </a:xfrm>
          </p:grpSpPr>
          <p:pic>
            <p:nvPicPr>
              <p:cNvPr id="87" name="Picture 20">
                <a:extLst>
                  <a:ext uri="{FF2B5EF4-FFF2-40B4-BE49-F238E27FC236}">
                    <a16:creationId xmlns:a16="http://schemas.microsoft.com/office/drawing/2014/main" id="{373CBDD0-8612-45D4-9716-E05EFE9BC592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2906047" y="3867689"/>
                <a:ext cx="1760400" cy="11988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TextBox 5">
                <a:extLst>
                  <a:ext uri="{FF2B5EF4-FFF2-40B4-BE49-F238E27FC236}">
                    <a16:creationId xmlns:a16="http://schemas.microsoft.com/office/drawing/2014/main" id="{14B16992-7338-41DB-9FAC-5098BD6DAA60}"/>
                  </a:ext>
                </a:extLst>
              </p:cNvPr>
              <p:cNvSpPr txBox="1"/>
              <p:nvPr/>
            </p:nvSpPr>
            <p:spPr>
              <a:xfrm>
                <a:off x="2581367" y="5048240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Tunel </a:t>
                </a:r>
                <a:r>
                  <a:rPr lang="sr-Latn-RS" b="1" dirty="0" err="1"/>
                  <a:t>Mišeluk</a:t>
                </a:r>
                <a:br>
                  <a:rPr lang="sr-Latn-RS" b="1" dirty="0"/>
                </a:br>
                <a:r>
                  <a:rPr lang="sr-Latn-RS" b="1" dirty="0"/>
                  <a:t>Novi Sad</a:t>
                </a:r>
              </a:p>
            </p:txBody>
          </p:sp>
          <p:cxnSp>
            <p:nvCxnSpPr>
              <p:cNvPr id="89" name="Prava linija spajanja 88">
                <a:extLst>
                  <a:ext uri="{FF2B5EF4-FFF2-40B4-BE49-F238E27FC236}">
                    <a16:creationId xmlns:a16="http://schemas.microsoft.com/office/drawing/2014/main" id="{8C4B9F93-BF24-4841-8159-B4501B65A112}"/>
                  </a:ext>
                </a:extLst>
              </p:cNvPr>
              <p:cNvCxnSpPr/>
              <p:nvPr/>
            </p:nvCxnSpPr>
            <p:spPr>
              <a:xfrm>
                <a:off x="2843463" y="5596756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Ševron 72">
              <a:extLst>
                <a:ext uri="{FF2B5EF4-FFF2-40B4-BE49-F238E27FC236}">
                  <a16:creationId xmlns:a16="http://schemas.microsoft.com/office/drawing/2014/main" id="{0F7157EB-4081-49AF-936B-CB5CE2403FE3}"/>
                </a:ext>
              </a:extLst>
            </p:cNvPr>
            <p:cNvSpPr/>
            <p:nvPr/>
          </p:nvSpPr>
          <p:spPr>
            <a:xfrm>
              <a:off x="2651131" y="5902072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2006</a:t>
              </a:r>
            </a:p>
          </p:txBody>
        </p:sp>
      </p:grpSp>
      <p:grpSp>
        <p:nvGrpSpPr>
          <p:cNvPr id="90" name="Grupa 89">
            <a:extLst>
              <a:ext uri="{FF2B5EF4-FFF2-40B4-BE49-F238E27FC236}">
                <a16:creationId xmlns:a16="http://schemas.microsoft.com/office/drawing/2014/main" id="{61D188E5-6D61-49C3-8E39-FAF6EF43CFAC}"/>
              </a:ext>
            </a:extLst>
          </p:cNvPr>
          <p:cNvGrpSpPr/>
          <p:nvPr/>
        </p:nvGrpSpPr>
        <p:grpSpPr>
          <a:xfrm>
            <a:off x="4778944" y="3873117"/>
            <a:ext cx="2409089" cy="2439507"/>
            <a:chOff x="4891452" y="3733948"/>
            <a:chExt cx="2409089" cy="2439507"/>
          </a:xfrm>
        </p:grpSpPr>
        <p:grpSp>
          <p:nvGrpSpPr>
            <p:cNvPr id="91" name="Grupa 90">
              <a:extLst>
                <a:ext uri="{FF2B5EF4-FFF2-40B4-BE49-F238E27FC236}">
                  <a16:creationId xmlns:a16="http://schemas.microsoft.com/office/drawing/2014/main" id="{19DD5425-749E-49FF-A668-0D249A1980E9}"/>
                </a:ext>
              </a:extLst>
            </p:cNvPr>
            <p:cNvGrpSpPr/>
            <p:nvPr/>
          </p:nvGrpSpPr>
          <p:grpSpPr>
            <a:xfrm>
              <a:off x="4891452" y="3733948"/>
              <a:ext cx="2409089" cy="1733842"/>
              <a:chOff x="4891454" y="3867689"/>
              <a:chExt cx="2409089" cy="1733842"/>
            </a:xfrm>
          </p:grpSpPr>
          <p:pic>
            <p:nvPicPr>
              <p:cNvPr id="93" name="Slika 92">
                <a:extLst>
                  <a:ext uri="{FF2B5EF4-FFF2-40B4-BE49-F238E27FC236}">
                    <a16:creationId xmlns:a16="http://schemas.microsoft.com/office/drawing/2014/main" id="{5E1B1F72-69F7-407B-A0D1-8A6AA9A8107D}"/>
                  </a:ext>
                </a:extLst>
              </p:cNvPr>
              <p:cNvPicPr>
                <a:picLocks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16135" y="3867689"/>
                <a:ext cx="1760401" cy="1198801"/>
              </a:xfrm>
              <a:prstGeom prst="rect">
                <a:avLst/>
              </a:prstGeom>
            </p:spPr>
          </p:pic>
          <p:sp>
            <p:nvSpPr>
              <p:cNvPr id="94" name="TextBox 5">
                <a:extLst>
                  <a:ext uri="{FF2B5EF4-FFF2-40B4-BE49-F238E27FC236}">
                    <a16:creationId xmlns:a16="http://schemas.microsoft.com/office/drawing/2014/main" id="{95362CAB-4465-4768-953F-6C526B0371EE}"/>
                  </a:ext>
                </a:extLst>
              </p:cNvPr>
              <p:cNvSpPr txBox="1"/>
              <p:nvPr/>
            </p:nvSpPr>
            <p:spPr>
              <a:xfrm>
                <a:off x="4891454" y="5078311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TC </a:t>
                </a:r>
                <a:r>
                  <a:rPr lang="sr-Latn-RS" b="1" dirty="0" err="1"/>
                  <a:t>Merkator</a:t>
                </a:r>
                <a:br>
                  <a:rPr lang="sr-Latn-RS" b="1" dirty="0"/>
                </a:br>
                <a:r>
                  <a:rPr lang="sr-Latn-RS" b="1" dirty="0"/>
                  <a:t>Novi Sad</a:t>
                </a:r>
              </a:p>
            </p:txBody>
          </p:sp>
          <p:cxnSp>
            <p:nvCxnSpPr>
              <p:cNvPr id="95" name="Prava linija spajanja 94">
                <a:extLst>
                  <a:ext uri="{FF2B5EF4-FFF2-40B4-BE49-F238E27FC236}">
                    <a16:creationId xmlns:a16="http://schemas.microsoft.com/office/drawing/2014/main" id="{009B109A-59AD-46C7-9B49-C7426ECCDD91}"/>
                  </a:ext>
                </a:extLst>
              </p:cNvPr>
              <p:cNvCxnSpPr/>
              <p:nvPr/>
            </p:nvCxnSpPr>
            <p:spPr>
              <a:xfrm>
                <a:off x="5139858" y="5600123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2" name="Ševron 73">
              <a:extLst>
                <a:ext uri="{FF2B5EF4-FFF2-40B4-BE49-F238E27FC236}">
                  <a16:creationId xmlns:a16="http://schemas.microsoft.com/office/drawing/2014/main" id="{B9553D17-413B-4A4E-BDA8-ABE3EEB5201A}"/>
                </a:ext>
              </a:extLst>
            </p:cNvPr>
            <p:cNvSpPr/>
            <p:nvPr/>
          </p:nvSpPr>
          <p:spPr>
            <a:xfrm>
              <a:off x="4947524" y="5897121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2007</a:t>
              </a:r>
            </a:p>
          </p:txBody>
        </p:sp>
      </p:grpSp>
      <p:grpSp>
        <p:nvGrpSpPr>
          <p:cNvPr id="96" name="Grupa 95">
            <a:extLst>
              <a:ext uri="{FF2B5EF4-FFF2-40B4-BE49-F238E27FC236}">
                <a16:creationId xmlns:a16="http://schemas.microsoft.com/office/drawing/2014/main" id="{05213B53-A1CE-46F3-A7B6-6918DA27C4D4}"/>
              </a:ext>
            </a:extLst>
          </p:cNvPr>
          <p:cNvGrpSpPr/>
          <p:nvPr/>
        </p:nvGrpSpPr>
        <p:grpSpPr>
          <a:xfrm>
            <a:off x="4942181" y="950375"/>
            <a:ext cx="2409089" cy="2427120"/>
            <a:chOff x="4891454" y="1050082"/>
            <a:chExt cx="2409089" cy="2427120"/>
          </a:xfrm>
        </p:grpSpPr>
        <p:grpSp>
          <p:nvGrpSpPr>
            <p:cNvPr id="97" name="Grupa 96">
              <a:extLst>
                <a:ext uri="{FF2B5EF4-FFF2-40B4-BE49-F238E27FC236}">
                  <a16:creationId xmlns:a16="http://schemas.microsoft.com/office/drawing/2014/main" id="{9E13D50D-2C76-4BE6-AEA0-2B3BBAB03E68}"/>
                </a:ext>
              </a:extLst>
            </p:cNvPr>
            <p:cNvGrpSpPr/>
            <p:nvPr/>
          </p:nvGrpSpPr>
          <p:grpSpPr>
            <a:xfrm>
              <a:off x="4891454" y="1050082"/>
              <a:ext cx="2409089" cy="1721455"/>
              <a:chOff x="4891454" y="1307662"/>
              <a:chExt cx="2409089" cy="1721455"/>
            </a:xfrm>
          </p:grpSpPr>
          <p:pic>
            <p:nvPicPr>
              <p:cNvPr id="99" name="Slika 98">
                <a:extLst>
                  <a:ext uri="{FF2B5EF4-FFF2-40B4-BE49-F238E27FC236}">
                    <a16:creationId xmlns:a16="http://schemas.microsoft.com/office/drawing/2014/main" id="{4B515CF0-5057-45FA-B099-CB55AD46558F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16135" y="1307662"/>
                <a:ext cx="1760401" cy="1198799"/>
              </a:xfrm>
              <a:prstGeom prst="rect">
                <a:avLst/>
              </a:prstGeom>
            </p:spPr>
          </p:pic>
          <p:sp>
            <p:nvSpPr>
              <p:cNvPr id="100" name="TextBox 5">
                <a:extLst>
                  <a:ext uri="{FF2B5EF4-FFF2-40B4-BE49-F238E27FC236}">
                    <a16:creationId xmlns:a16="http://schemas.microsoft.com/office/drawing/2014/main" id="{00458DB5-70D9-4DAB-BA15-B4918C3FE6C7}"/>
                  </a:ext>
                </a:extLst>
              </p:cNvPr>
              <p:cNvSpPr txBox="1"/>
              <p:nvPr/>
            </p:nvSpPr>
            <p:spPr>
              <a:xfrm>
                <a:off x="4891454" y="2505897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Skupština Srbije</a:t>
                </a:r>
                <a:br>
                  <a:rPr lang="sr-Latn-RS" b="1" dirty="0"/>
                </a:br>
                <a:r>
                  <a:rPr lang="sr-Latn-RS" b="1" dirty="0"/>
                  <a:t>Beograd</a:t>
                </a:r>
              </a:p>
            </p:txBody>
          </p:sp>
          <p:cxnSp>
            <p:nvCxnSpPr>
              <p:cNvPr id="101" name="Prava linija spajanja 100">
                <a:extLst>
                  <a:ext uri="{FF2B5EF4-FFF2-40B4-BE49-F238E27FC236}">
                    <a16:creationId xmlns:a16="http://schemas.microsoft.com/office/drawing/2014/main" id="{6A753329-7831-418C-9F5A-36B4BE08E7F7}"/>
                  </a:ext>
                </a:extLst>
              </p:cNvPr>
              <p:cNvCxnSpPr/>
              <p:nvPr/>
            </p:nvCxnSpPr>
            <p:spPr>
              <a:xfrm>
                <a:off x="5154173" y="3024342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8" name="Ševron 68">
              <a:extLst>
                <a:ext uri="{FF2B5EF4-FFF2-40B4-BE49-F238E27FC236}">
                  <a16:creationId xmlns:a16="http://schemas.microsoft.com/office/drawing/2014/main" id="{73940AF5-4EA3-4564-87EC-F41449BF157C}"/>
                </a:ext>
              </a:extLst>
            </p:cNvPr>
            <p:cNvSpPr/>
            <p:nvPr/>
          </p:nvSpPr>
          <p:spPr>
            <a:xfrm>
              <a:off x="4961844" y="320086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2003</a:t>
              </a:r>
            </a:p>
          </p:txBody>
        </p:sp>
      </p:grpSp>
      <p:grpSp>
        <p:nvGrpSpPr>
          <p:cNvPr id="102" name="Grupa 101">
            <a:extLst>
              <a:ext uri="{FF2B5EF4-FFF2-40B4-BE49-F238E27FC236}">
                <a16:creationId xmlns:a16="http://schemas.microsoft.com/office/drawing/2014/main" id="{99D5663E-A3C5-40EE-8B57-91E31B040411}"/>
              </a:ext>
            </a:extLst>
          </p:cNvPr>
          <p:cNvGrpSpPr/>
          <p:nvPr/>
        </p:nvGrpSpPr>
        <p:grpSpPr>
          <a:xfrm>
            <a:off x="7219588" y="940374"/>
            <a:ext cx="2409089" cy="2444458"/>
            <a:chOff x="9511628" y="3733948"/>
            <a:chExt cx="2409089" cy="2444458"/>
          </a:xfrm>
        </p:grpSpPr>
        <p:grpSp>
          <p:nvGrpSpPr>
            <p:cNvPr id="103" name="Grupa 102">
              <a:extLst>
                <a:ext uri="{FF2B5EF4-FFF2-40B4-BE49-F238E27FC236}">
                  <a16:creationId xmlns:a16="http://schemas.microsoft.com/office/drawing/2014/main" id="{AD7CDCF3-8D44-4054-B01F-44807CD42295}"/>
                </a:ext>
              </a:extLst>
            </p:cNvPr>
            <p:cNvGrpSpPr/>
            <p:nvPr/>
          </p:nvGrpSpPr>
          <p:grpSpPr>
            <a:xfrm>
              <a:off x="9511628" y="3733948"/>
              <a:ext cx="2409089" cy="1735768"/>
              <a:chOff x="9511628" y="3862738"/>
              <a:chExt cx="2409089" cy="1735768"/>
            </a:xfrm>
          </p:grpSpPr>
          <p:sp>
            <p:nvSpPr>
              <p:cNvPr id="105" name="TextBox 5">
                <a:extLst>
                  <a:ext uri="{FF2B5EF4-FFF2-40B4-BE49-F238E27FC236}">
                    <a16:creationId xmlns:a16="http://schemas.microsoft.com/office/drawing/2014/main" id="{FEC5CF57-91B2-42F8-BA9E-2E413E336381}"/>
                  </a:ext>
                </a:extLst>
              </p:cNvPr>
              <p:cNvSpPr txBox="1"/>
              <p:nvPr/>
            </p:nvSpPr>
            <p:spPr>
              <a:xfrm>
                <a:off x="9511628" y="5048240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Tunel </a:t>
                </a:r>
                <a:r>
                  <a:rPr lang="sr-Latn-RS" b="1" dirty="0" err="1"/>
                  <a:t>Sozina</a:t>
                </a:r>
                <a:br>
                  <a:rPr lang="sr-Latn-RS" b="1" dirty="0"/>
                </a:br>
                <a:r>
                  <a:rPr lang="sr-Latn-RS" b="1" dirty="0"/>
                  <a:t>Crna Gora</a:t>
                </a:r>
              </a:p>
            </p:txBody>
          </p:sp>
          <p:cxnSp>
            <p:nvCxnSpPr>
              <p:cNvPr id="106" name="Prava linija spajanja 105">
                <a:extLst>
                  <a:ext uri="{FF2B5EF4-FFF2-40B4-BE49-F238E27FC236}">
                    <a16:creationId xmlns:a16="http://schemas.microsoft.com/office/drawing/2014/main" id="{E272F08A-E707-4C4A-A2A2-993453F768E4}"/>
                  </a:ext>
                </a:extLst>
              </p:cNvPr>
              <p:cNvCxnSpPr/>
              <p:nvPr/>
            </p:nvCxnSpPr>
            <p:spPr>
              <a:xfrm>
                <a:off x="9774347" y="5598506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7" name="Slika 106">
                <a:extLst>
                  <a:ext uri="{FF2B5EF4-FFF2-40B4-BE49-F238E27FC236}">
                    <a16:creationId xmlns:a16="http://schemas.microsoft.com/office/drawing/2014/main" id="{A09D211C-894E-4069-B6B2-5EAC6480E506}"/>
                  </a:ext>
                </a:extLst>
              </p:cNvPr>
              <p:cNvPicPr>
                <a:picLocks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836309" y="3862738"/>
                <a:ext cx="1760400" cy="1198801"/>
              </a:xfrm>
              <a:prstGeom prst="rect">
                <a:avLst/>
              </a:prstGeom>
            </p:spPr>
          </p:pic>
        </p:grpSp>
        <p:sp>
          <p:nvSpPr>
            <p:cNvPr id="104" name="Ševron 75">
              <a:extLst>
                <a:ext uri="{FF2B5EF4-FFF2-40B4-BE49-F238E27FC236}">
                  <a16:creationId xmlns:a16="http://schemas.microsoft.com/office/drawing/2014/main" id="{FDF808A9-A025-4DFC-8F1E-B4C9208FFFDB}"/>
                </a:ext>
              </a:extLst>
            </p:cNvPr>
            <p:cNvSpPr/>
            <p:nvPr/>
          </p:nvSpPr>
          <p:spPr>
            <a:xfrm>
              <a:off x="9583915" y="5902072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2005</a:t>
              </a:r>
            </a:p>
          </p:txBody>
        </p:sp>
      </p:grpSp>
      <p:grpSp>
        <p:nvGrpSpPr>
          <p:cNvPr id="108" name="Grupa 107">
            <a:extLst>
              <a:ext uri="{FF2B5EF4-FFF2-40B4-BE49-F238E27FC236}">
                <a16:creationId xmlns:a16="http://schemas.microsoft.com/office/drawing/2014/main" id="{07E08FC3-29D6-4348-B03F-E4C9FC293AE0}"/>
              </a:ext>
            </a:extLst>
          </p:cNvPr>
          <p:cNvGrpSpPr/>
          <p:nvPr/>
        </p:nvGrpSpPr>
        <p:grpSpPr>
          <a:xfrm>
            <a:off x="7051543" y="3853325"/>
            <a:ext cx="2409088" cy="2459299"/>
            <a:chOff x="9565173" y="3717578"/>
            <a:chExt cx="2409088" cy="2459299"/>
          </a:xfrm>
        </p:grpSpPr>
        <p:grpSp>
          <p:nvGrpSpPr>
            <p:cNvPr id="109" name="Grupa 108">
              <a:extLst>
                <a:ext uri="{FF2B5EF4-FFF2-40B4-BE49-F238E27FC236}">
                  <a16:creationId xmlns:a16="http://schemas.microsoft.com/office/drawing/2014/main" id="{1A760B3F-F923-4102-B031-67659297CDF0}"/>
                </a:ext>
              </a:extLst>
            </p:cNvPr>
            <p:cNvGrpSpPr/>
            <p:nvPr/>
          </p:nvGrpSpPr>
          <p:grpSpPr>
            <a:xfrm>
              <a:off x="9565173" y="3717578"/>
              <a:ext cx="2409088" cy="1743136"/>
              <a:chOff x="9558394" y="3846366"/>
              <a:chExt cx="2409088" cy="1743136"/>
            </a:xfrm>
          </p:grpSpPr>
          <p:sp>
            <p:nvSpPr>
              <p:cNvPr id="111" name="TextBox 5">
                <a:extLst>
                  <a:ext uri="{FF2B5EF4-FFF2-40B4-BE49-F238E27FC236}">
                    <a16:creationId xmlns:a16="http://schemas.microsoft.com/office/drawing/2014/main" id="{E4508753-631E-4096-ACF8-345FB533AA00}"/>
                  </a:ext>
                </a:extLst>
              </p:cNvPr>
              <p:cNvSpPr txBox="1"/>
              <p:nvPr/>
            </p:nvSpPr>
            <p:spPr>
              <a:xfrm>
                <a:off x="9558394" y="5045215"/>
                <a:ext cx="2409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TC Delta </a:t>
                </a:r>
                <a:r>
                  <a:rPr lang="sr-Latn-RS" b="1" dirty="0" err="1"/>
                  <a:t>City</a:t>
                </a:r>
                <a:br>
                  <a:rPr lang="sr-Latn-RS" b="1" dirty="0"/>
                </a:br>
                <a:r>
                  <a:rPr lang="sr-Latn-RS" b="1" dirty="0"/>
                  <a:t>Beograd</a:t>
                </a:r>
              </a:p>
            </p:txBody>
          </p:sp>
          <p:cxnSp>
            <p:nvCxnSpPr>
              <p:cNvPr id="112" name="Prava linija spajanja 111">
                <a:extLst>
                  <a:ext uri="{FF2B5EF4-FFF2-40B4-BE49-F238E27FC236}">
                    <a16:creationId xmlns:a16="http://schemas.microsoft.com/office/drawing/2014/main" id="{1AC60643-B74C-4932-8940-FFCEA0C64829}"/>
                  </a:ext>
                </a:extLst>
              </p:cNvPr>
              <p:cNvCxnSpPr/>
              <p:nvPr/>
            </p:nvCxnSpPr>
            <p:spPr>
              <a:xfrm>
                <a:off x="9821113" y="5589502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13" name="Slika 112">
                <a:extLst>
                  <a:ext uri="{FF2B5EF4-FFF2-40B4-BE49-F238E27FC236}">
                    <a16:creationId xmlns:a16="http://schemas.microsoft.com/office/drawing/2014/main" id="{2CC001DB-4E7A-40C5-9D91-CB0318F8E8FE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890972" y="3846366"/>
                <a:ext cx="1760400" cy="1198800"/>
              </a:xfrm>
              <a:prstGeom prst="rect">
                <a:avLst/>
              </a:prstGeom>
            </p:spPr>
          </p:pic>
        </p:grpSp>
        <p:sp>
          <p:nvSpPr>
            <p:cNvPr id="110" name="Ševron 94">
              <a:extLst>
                <a:ext uri="{FF2B5EF4-FFF2-40B4-BE49-F238E27FC236}">
                  <a16:creationId xmlns:a16="http://schemas.microsoft.com/office/drawing/2014/main" id="{B85F1F4D-C403-451F-8629-794DFD59D82D}"/>
                </a:ext>
              </a:extLst>
            </p:cNvPr>
            <p:cNvSpPr/>
            <p:nvPr/>
          </p:nvSpPr>
          <p:spPr>
            <a:xfrm>
              <a:off x="9643794" y="5900543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2007</a:t>
              </a:r>
            </a:p>
          </p:txBody>
        </p:sp>
      </p:grpSp>
      <p:grpSp>
        <p:nvGrpSpPr>
          <p:cNvPr id="121" name="Grupa 120">
            <a:extLst>
              <a:ext uri="{FF2B5EF4-FFF2-40B4-BE49-F238E27FC236}">
                <a16:creationId xmlns:a16="http://schemas.microsoft.com/office/drawing/2014/main" id="{C9E1CD5D-9D07-4A72-AE94-A34CBF7DB195}"/>
              </a:ext>
            </a:extLst>
          </p:cNvPr>
          <p:cNvGrpSpPr/>
          <p:nvPr/>
        </p:nvGrpSpPr>
        <p:grpSpPr>
          <a:xfrm>
            <a:off x="9318492" y="3850185"/>
            <a:ext cx="2409089" cy="2462439"/>
            <a:chOff x="2593013" y="1012815"/>
            <a:chExt cx="2409089" cy="2462439"/>
          </a:xfrm>
        </p:grpSpPr>
        <p:grpSp>
          <p:nvGrpSpPr>
            <p:cNvPr id="122" name="Grupa 121">
              <a:extLst>
                <a:ext uri="{FF2B5EF4-FFF2-40B4-BE49-F238E27FC236}">
                  <a16:creationId xmlns:a16="http://schemas.microsoft.com/office/drawing/2014/main" id="{FEE597F9-BAC5-4809-9C5A-40AC3C113895}"/>
                </a:ext>
              </a:extLst>
            </p:cNvPr>
            <p:cNvGrpSpPr/>
            <p:nvPr/>
          </p:nvGrpSpPr>
          <p:grpSpPr>
            <a:xfrm>
              <a:off x="2593013" y="1012815"/>
              <a:ext cx="2409089" cy="1753947"/>
              <a:chOff x="2593013" y="1270395"/>
              <a:chExt cx="2409089" cy="1753947"/>
            </a:xfrm>
          </p:grpSpPr>
          <p:sp>
            <p:nvSpPr>
              <p:cNvPr id="124" name="TextBox 5">
                <a:extLst>
                  <a:ext uri="{FF2B5EF4-FFF2-40B4-BE49-F238E27FC236}">
                    <a16:creationId xmlns:a16="http://schemas.microsoft.com/office/drawing/2014/main" id="{7022E4AA-359A-4530-AC7C-403A6C7AC760}"/>
                  </a:ext>
                </a:extLst>
              </p:cNvPr>
              <p:cNvSpPr txBox="1"/>
              <p:nvPr/>
            </p:nvSpPr>
            <p:spPr>
              <a:xfrm>
                <a:off x="2593013" y="2480165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TC Zira</a:t>
                </a:r>
                <a:br>
                  <a:rPr lang="sr-Latn-RS" b="1" dirty="0"/>
                </a:br>
                <a:r>
                  <a:rPr lang="sr-Latn-RS" b="1" dirty="0"/>
                  <a:t>Beograd</a:t>
                </a:r>
              </a:p>
            </p:txBody>
          </p:sp>
          <p:cxnSp>
            <p:nvCxnSpPr>
              <p:cNvPr id="125" name="Prava linija spajanja 124">
                <a:extLst>
                  <a:ext uri="{FF2B5EF4-FFF2-40B4-BE49-F238E27FC236}">
                    <a16:creationId xmlns:a16="http://schemas.microsoft.com/office/drawing/2014/main" id="{FB22C6A4-BE54-4EAC-B6B7-A5CF4C4A3513}"/>
                  </a:ext>
                </a:extLst>
              </p:cNvPr>
              <p:cNvCxnSpPr/>
              <p:nvPr/>
            </p:nvCxnSpPr>
            <p:spPr>
              <a:xfrm>
                <a:off x="2844086" y="3024342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26" name="Picture 18">
                <a:extLst>
                  <a:ext uri="{FF2B5EF4-FFF2-40B4-BE49-F238E27FC236}">
                    <a16:creationId xmlns:a16="http://schemas.microsoft.com/office/drawing/2014/main" id="{155926E3-A602-4AA0-AD36-501AC08F18C6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2844086" y="1270395"/>
                <a:ext cx="1883650" cy="12146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23" name="Ševron 67">
              <a:extLst>
                <a:ext uri="{FF2B5EF4-FFF2-40B4-BE49-F238E27FC236}">
                  <a16:creationId xmlns:a16="http://schemas.microsoft.com/office/drawing/2014/main" id="{4782DD96-E53F-4A23-9F1A-0EA1DF119C62}"/>
                </a:ext>
              </a:extLst>
            </p:cNvPr>
            <p:cNvSpPr/>
            <p:nvPr/>
          </p:nvSpPr>
          <p:spPr>
            <a:xfrm>
              <a:off x="2682333" y="3198920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2007</a:t>
              </a:r>
            </a:p>
          </p:txBody>
        </p:sp>
      </p:grpSp>
      <p:grpSp>
        <p:nvGrpSpPr>
          <p:cNvPr id="141" name="Grupa 140">
            <a:extLst>
              <a:ext uri="{FF2B5EF4-FFF2-40B4-BE49-F238E27FC236}">
                <a16:creationId xmlns:a16="http://schemas.microsoft.com/office/drawing/2014/main" id="{FE40BA76-1248-4064-91BF-D602E992A2B8}"/>
              </a:ext>
            </a:extLst>
          </p:cNvPr>
          <p:cNvGrpSpPr/>
          <p:nvPr/>
        </p:nvGrpSpPr>
        <p:grpSpPr>
          <a:xfrm>
            <a:off x="127207" y="3887452"/>
            <a:ext cx="2528056" cy="2425172"/>
            <a:chOff x="9452144" y="1052030"/>
            <a:chExt cx="2528056" cy="2425172"/>
          </a:xfrm>
        </p:grpSpPr>
        <p:grpSp>
          <p:nvGrpSpPr>
            <p:cNvPr id="142" name="Grupa 141">
              <a:extLst>
                <a:ext uri="{FF2B5EF4-FFF2-40B4-BE49-F238E27FC236}">
                  <a16:creationId xmlns:a16="http://schemas.microsoft.com/office/drawing/2014/main" id="{D0B0F51F-4A8F-463D-94FE-ECF2C2B4466C}"/>
                </a:ext>
              </a:extLst>
            </p:cNvPr>
            <p:cNvGrpSpPr/>
            <p:nvPr/>
          </p:nvGrpSpPr>
          <p:grpSpPr>
            <a:xfrm>
              <a:off x="9452144" y="1052030"/>
              <a:ext cx="2528056" cy="1968648"/>
              <a:chOff x="9452144" y="1309610"/>
              <a:chExt cx="2528056" cy="1968648"/>
            </a:xfrm>
          </p:grpSpPr>
          <p:pic>
            <p:nvPicPr>
              <p:cNvPr id="148" name="Slika 147">
                <a:extLst>
                  <a:ext uri="{FF2B5EF4-FFF2-40B4-BE49-F238E27FC236}">
                    <a16:creationId xmlns:a16="http://schemas.microsoft.com/office/drawing/2014/main" id="{AC4BB687-32E1-4C4C-B3DA-CD7688071CCE}"/>
                  </a:ext>
                </a:extLst>
              </p:cNvPr>
              <p:cNvPicPr>
                <a:picLocks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836309" y="1309610"/>
                <a:ext cx="1760401" cy="1198801"/>
              </a:xfrm>
              <a:prstGeom prst="rect">
                <a:avLst/>
              </a:prstGeom>
            </p:spPr>
          </p:pic>
          <p:sp>
            <p:nvSpPr>
              <p:cNvPr id="151" name="TextBox 5">
                <a:extLst>
                  <a:ext uri="{FF2B5EF4-FFF2-40B4-BE49-F238E27FC236}">
                    <a16:creationId xmlns:a16="http://schemas.microsoft.com/office/drawing/2014/main" id="{E92C0C32-4C67-43B8-9167-7DCEC54F376A}"/>
                  </a:ext>
                </a:extLst>
              </p:cNvPr>
              <p:cNvSpPr txBox="1"/>
              <p:nvPr/>
            </p:nvSpPr>
            <p:spPr>
              <a:xfrm>
                <a:off x="9452144" y="3024342"/>
                <a:ext cx="2528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endParaRPr lang="sr-Latn-CS" sz="1050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154" name="TextBox 5">
                <a:extLst>
                  <a:ext uri="{FF2B5EF4-FFF2-40B4-BE49-F238E27FC236}">
                    <a16:creationId xmlns:a16="http://schemas.microsoft.com/office/drawing/2014/main" id="{8642F1F6-EF24-4B50-9028-17B8FFB34239}"/>
                  </a:ext>
                </a:extLst>
              </p:cNvPr>
              <p:cNvSpPr txBox="1"/>
              <p:nvPr/>
            </p:nvSpPr>
            <p:spPr>
              <a:xfrm>
                <a:off x="9458923" y="2505897"/>
                <a:ext cx="251449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Hotel Park</a:t>
                </a:r>
                <a:br>
                  <a:rPr lang="sr-Latn-RS" b="1" dirty="0"/>
                </a:br>
                <a:r>
                  <a:rPr lang="sr-Latn-RS" b="1" dirty="0"/>
                  <a:t>Novi Sad</a:t>
                </a:r>
              </a:p>
            </p:txBody>
          </p:sp>
          <p:cxnSp>
            <p:nvCxnSpPr>
              <p:cNvPr id="157" name="Prava linija spajanja 156">
                <a:extLst>
                  <a:ext uri="{FF2B5EF4-FFF2-40B4-BE49-F238E27FC236}">
                    <a16:creationId xmlns:a16="http://schemas.microsoft.com/office/drawing/2014/main" id="{2D5F56C8-ED32-48B1-8878-854832AD3700}"/>
                  </a:ext>
                </a:extLst>
              </p:cNvPr>
              <p:cNvCxnSpPr/>
              <p:nvPr/>
            </p:nvCxnSpPr>
            <p:spPr>
              <a:xfrm>
                <a:off x="9774347" y="3024342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5" name="Ševron 70">
              <a:extLst>
                <a:ext uri="{FF2B5EF4-FFF2-40B4-BE49-F238E27FC236}">
                  <a16:creationId xmlns:a16="http://schemas.microsoft.com/office/drawing/2014/main" id="{0E0539E6-8283-4367-A788-6EB1EE3F5F3F}"/>
                </a:ext>
              </a:extLst>
            </p:cNvPr>
            <p:cNvSpPr/>
            <p:nvPr/>
          </p:nvSpPr>
          <p:spPr>
            <a:xfrm>
              <a:off x="9583267" y="3200868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2005</a:t>
              </a:r>
            </a:p>
          </p:txBody>
        </p:sp>
      </p:grpSp>
      <p:grpSp>
        <p:nvGrpSpPr>
          <p:cNvPr id="160" name="Grupa 159">
            <a:extLst>
              <a:ext uri="{FF2B5EF4-FFF2-40B4-BE49-F238E27FC236}">
                <a16:creationId xmlns:a16="http://schemas.microsoft.com/office/drawing/2014/main" id="{98DA7210-FBD0-4A0A-9403-A83BCAA50871}"/>
              </a:ext>
            </a:extLst>
          </p:cNvPr>
          <p:cNvGrpSpPr/>
          <p:nvPr/>
        </p:nvGrpSpPr>
        <p:grpSpPr>
          <a:xfrm>
            <a:off x="376846" y="958894"/>
            <a:ext cx="2409088" cy="2418601"/>
            <a:chOff x="271284" y="1058601"/>
            <a:chExt cx="2409088" cy="2418601"/>
          </a:xfrm>
        </p:grpSpPr>
        <p:grpSp>
          <p:nvGrpSpPr>
            <p:cNvPr id="164" name="Grupa 163">
              <a:extLst>
                <a:ext uri="{FF2B5EF4-FFF2-40B4-BE49-F238E27FC236}">
                  <a16:creationId xmlns:a16="http://schemas.microsoft.com/office/drawing/2014/main" id="{0E2A3C25-75B2-44AA-A665-21F6A4A9CC13}"/>
                </a:ext>
              </a:extLst>
            </p:cNvPr>
            <p:cNvGrpSpPr/>
            <p:nvPr/>
          </p:nvGrpSpPr>
          <p:grpSpPr>
            <a:xfrm>
              <a:off x="271284" y="1058601"/>
              <a:ext cx="2409088" cy="1722023"/>
              <a:chOff x="271284" y="1329060"/>
              <a:chExt cx="2409088" cy="1722023"/>
            </a:xfrm>
          </p:grpSpPr>
          <p:pic>
            <p:nvPicPr>
              <p:cNvPr id="168" name="Slika 167">
                <a:extLst>
                  <a:ext uri="{FF2B5EF4-FFF2-40B4-BE49-F238E27FC236}">
                    <a16:creationId xmlns:a16="http://schemas.microsoft.com/office/drawing/2014/main" id="{383F7981-6567-4FB1-A99F-1D334C6946BA}"/>
                  </a:ext>
                </a:extLst>
              </p:cNvPr>
              <p:cNvPicPr>
                <a:picLocks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5965" y="1329060"/>
                <a:ext cx="1760400" cy="1198800"/>
              </a:xfrm>
              <a:prstGeom prst="rect">
                <a:avLst/>
              </a:prstGeom>
              <a:noFill/>
            </p:spPr>
          </p:pic>
          <p:sp>
            <p:nvSpPr>
              <p:cNvPr id="169" name="TextBox 5">
                <a:extLst>
                  <a:ext uri="{FF2B5EF4-FFF2-40B4-BE49-F238E27FC236}">
                    <a16:creationId xmlns:a16="http://schemas.microsoft.com/office/drawing/2014/main" id="{18D71CCE-4843-499D-AD7C-11F94289D025}"/>
                  </a:ext>
                </a:extLst>
              </p:cNvPr>
              <p:cNvSpPr txBox="1"/>
              <p:nvPr/>
            </p:nvSpPr>
            <p:spPr>
              <a:xfrm>
                <a:off x="271284" y="2527863"/>
                <a:ext cx="2409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TC </a:t>
                </a:r>
                <a:r>
                  <a:rPr lang="sr-Latn-RS" b="1" dirty="0" err="1"/>
                  <a:t>Merkator</a:t>
                </a:r>
                <a:br>
                  <a:rPr lang="sr-Latn-RS" b="1" dirty="0"/>
                </a:br>
                <a:r>
                  <a:rPr lang="sr-Latn-RS" b="1" dirty="0"/>
                  <a:t>Beograd</a:t>
                </a:r>
              </a:p>
            </p:txBody>
          </p:sp>
          <p:cxnSp>
            <p:nvCxnSpPr>
              <p:cNvPr id="174" name="Prava linija spajanja 173">
                <a:extLst>
                  <a:ext uri="{FF2B5EF4-FFF2-40B4-BE49-F238E27FC236}">
                    <a16:creationId xmlns:a16="http://schemas.microsoft.com/office/drawing/2014/main" id="{5C759EDB-0029-4CA7-8816-DD5068301DD2}"/>
                  </a:ext>
                </a:extLst>
              </p:cNvPr>
              <p:cNvCxnSpPr/>
              <p:nvPr/>
            </p:nvCxnSpPr>
            <p:spPr>
              <a:xfrm>
                <a:off x="534003" y="3046308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5" name="Ševron 105">
              <a:extLst>
                <a:ext uri="{FF2B5EF4-FFF2-40B4-BE49-F238E27FC236}">
                  <a16:creationId xmlns:a16="http://schemas.microsoft.com/office/drawing/2014/main" id="{8D03ED0C-D49A-4A92-9906-27B9BF11B3A9}"/>
                </a:ext>
              </a:extLst>
            </p:cNvPr>
            <p:cNvSpPr/>
            <p:nvPr/>
          </p:nvSpPr>
          <p:spPr>
            <a:xfrm>
              <a:off x="340419" y="320086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90674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upa 113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115" name="Pravougaonik 114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116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20644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Reference</a:t>
              </a:r>
            </a:p>
          </p:txBody>
        </p:sp>
        <p:sp>
          <p:nvSpPr>
            <p:cNvPr id="117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pic>
        <p:nvPicPr>
          <p:cNvPr id="120" name="Slika 1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71" name="Grupa 70">
            <a:extLst>
              <a:ext uri="{FF2B5EF4-FFF2-40B4-BE49-F238E27FC236}">
                <a16:creationId xmlns:a16="http://schemas.microsoft.com/office/drawing/2014/main" id="{7685C985-F8B2-420E-99C7-AC6E0D47E547}"/>
              </a:ext>
            </a:extLst>
          </p:cNvPr>
          <p:cNvGrpSpPr/>
          <p:nvPr/>
        </p:nvGrpSpPr>
        <p:grpSpPr>
          <a:xfrm>
            <a:off x="389926" y="976595"/>
            <a:ext cx="2409088" cy="2427365"/>
            <a:chOff x="318049" y="1049837"/>
            <a:chExt cx="2409088" cy="2427365"/>
          </a:xfrm>
        </p:grpSpPr>
        <p:grpSp>
          <p:nvGrpSpPr>
            <p:cNvPr id="129" name="Grupa 128">
              <a:extLst>
                <a:ext uri="{FF2B5EF4-FFF2-40B4-BE49-F238E27FC236}">
                  <a16:creationId xmlns:a16="http://schemas.microsoft.com/office/drawing/2014/main" id="{2D8586A8-CED4-4859-BB16-9FFF61313040}"/>
                </a:ext>
              </a:extLst>
            </p:cNvPr>
            <p:cNvGrpSpPr/>
            <p:nvPr/>
          </p:nvGrpSpPr>
          <p:grpSpPr>
            <a:xfrm>
              <a:off x="318049" y="1049837"/>
              <a:ext cx="2409088" cy="1731554"/>
              <a:chOff x="318049" y="1294538"/>
              <a:chExt cx="2409088" cy="1731554"/>
            </a:xfrm>
          </p:grpSpPr>
          <p:pic>
            <p:nvPicPr>
              <p:cNvPr id="133" name="Picture 16">
                <a:extLst>
                  <a:ext uri="{FF2B5EF4-FFF2-40B4-BE49-F238E27FC236}">
                    <a16:creationId xmlns:a16="http://schemas.microsoft.com/office/drawing/2014/main" id="{F4094D12-FAB0-4F82-8111-9390CE94587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642730" y="1294538"/>
                <a:ext cx="1759725" cy="1198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5" name="TextBox 5">
                <a:extLst>
                  <a:ext uri="{FF2B5EF4-FFF2-40B4-BE49-F238E27FC236}">
                    <a16:creationId xmlns:a16="http://schemas.microsoft.com/office/drawing/2014/main" id="{36862B5D-0AE5-4F6B-B80B-A89CB8D579E0}"/>
                  </a:ext>
                </a:extLst>
              </p:cNvPr>
              <p:cNvSpPr txBox="1"/>
              <p:nvPr/>
            </p:nvSpPr>
            <p:spPr>
              <a:xfrm>
                <a:off x="318049" y="2502872"/>
                <a:ext cx="2409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Granični prelaz Horgoš</a:t>
                </a:r>
                <a:b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Srbija</a:t>
                </a:r>
              </a:p>
            </p:txBody>
          </p:sp>
          <p:cxnSp>
            <p:nvCxnSpPr>
              <p:cNvPr id="136" name="Prava linija spajanja 135">
                <a:extLst>
                  <a:ext uri="{FF2B5EF4-FFF2-40B4-BE49-F238E27FC236}">
                    <a16:creationId xmlns:a16="http://schemas.microsoft.com/office/drawing/2014/main" id="{B89E7C2E-9FF5-4027-A73D-06C1EAB34376}"/>
                  </a:ext>
                </a:extLst>
              </p:cNvPr>
              <p:cNvCxnSpPr/>
              <p:nvPr/>
            </p:nvCxnSpPr>
            <p:spPr>
              <a:xfrm>
                <a:off x="580768" y="3021318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1" name="Ševron 76">
              <a:extLst>
                <a:ext uri="{FF2B5EF4-FFF2-40B4-BE49-F238E27FC236}">
                  <a16:creationId xmlns:a16="http://schemas.microsoft.com/office/drawing/2014/main" id="{716595FA-DE35-4060-92CD-16103A9616A1}"/>
                </a:ext>
              </a:extLst>
            </p:cNvPr>
            <p:cNvSpPr/>
            <p:nvPr/>
          </p:nvSpPr>
          <p:spPr>
            <a:xfrm>
              <a:off x="340419" y="320086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2006</a:t>
              </a:r>
            </a:p>
          </p:txBody>
        </p:sp>
      </p:grpSp>
      <p:grpSp>
        <p:nvGrpSpPr>
          <p:cNvPr id="139" name="Grupa 138">
            <a:extLst>
              <a:ext uri="{FF2B5EF4-FFF2-40B4-BE49-F238E27FC236}">
                <a16:creationId xmlns:a16="http://schemas.microsoft.com/office/drawing/2014/main" id="{CFAD523B-B699-4F71-9FC9-E25AB4904D00}"/>
              </a:ext>
            </a:extLst>
          </p:cNvPr>
          <p:cNvGrpSpPr/>
          <p:nvPr/>
        </p:nvGrpSpPr>
        <p:grpSpPr>
          <a:xfrm>
            <a:off x="4952859" y="949839"/>
            <a:ext cx="2409088" cy="2454121"/>
            <a:chOff x="4938221" y="3724285"/>
            <a:chExt cx="2409088" cy="2454121"/>
          </a:xfrm>
        </p:grpSpPr>
        <p:grpSp>
          <p:nvGrpSpPr>
            <p:cNvPr id="140" name="Grupa 139">
              <a:extLst>
                <a:ext uri="{FF2B5EF4-FFF2-40B4-BE49-F238E27FC236}">
                  <a16:creationId xmlns:a16="http://schemas.microsoft.com/office/drawing/2014/main" id="{3FA407C5-07C3-4FF3-BC95-6C34B013E76D}"/>
                </a:ext>
              </a:extLst>
            </p:cNvPr>
            <p:cNvGrpSpPr/>
            <p:nvPr/>
          </p:nvGrpSpPr>
          <p:grpSpPr>
            <a:xfrm>
              <a:off x="4938221" y="3724285"/>
              <a:ext cx="2409088" cy="1715362"/>
              <a:chOff x="4938221" y="3853073"/>
              <a:chExt cx="2409088" cy="1715362"/>
            </a:xfrm>
          </p:grpSpPr>
          <p:pic>
            <p:nvPicPr>
              <p:cNvPr id="144" name="Slika 143">
                <a:extLst>
                  <a:ext uri="{FF2B5EF4-FFF2-40B4-BE49-F238E27FC236}">
                    <a16:creationId xmlns:a16="http://schemas.microsoft.com/office/drawing/2014/main" id="{187B7F08-3519-43FD-8F29-7BF3D2B9A17E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902" y="3853073"/>
                <a:ext cx="1759725" cy="1198800"/>
              </a:xfrm>
              <a:prstGeom prst="rect">
                <a:avLst/>
              </a:prstGeom>
            </p:spPr>
          </p:pic>
          <p:sp>
            <p:nvSpPr>
              <p:cNvPr id="146" name="TextBox 5">
                <a:extLst>
                  <a:ext uri="{FF2B5EF4-FFF2-40B4-BE49-F238E27FC236}">
                    <a16:creationId xmlns:a16="http://schemas.microsoft.com/office/drawing/2014/main" id="{1C3EE8E9-CE04-4045-9ACA-3284689554D7}"/>
                  </a:ext>
                </a:extLst>
              </p:cNvPr>
              <p:cNvSpPr txBox="1"/>
              <p:nvPr/>
            </p:nvSpPr>
            <p:spPr>
              <a:xfrm>
                <a:off x="4938221" y="5045215"/>
                <a:ext cx="2409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TV Pink</a:t>
                </a:r>
                <a:br>
                  <a:rPr lang="sr-Latn-RS" b="1" dirty="0"/>
                </a:br>
                <a:r>
                  <a:rPr lang="sr-Latn-RS" b="1" dirty="0"/>
                  <a:t>Studio </a:t>
                </a:r>
                <a:r>
                  <a:rPr lang="sr-Latn-RS" b="1" dirty="0" err="1"/>
                  <a:t>Šimanovci</a:t>
                </a:r>
                <a:endParaRPr lang="sr-Latn-RS" b="1" dirty="0"/>
              </a:p>
            </p:txBody>
          </p:sp>
          <p:cxnSp>
            <p:nvCxnSpPr>
              <p:cNvPr id="147" name="Prava linija spajanja 146">
                <a:extLst>
                  <a:ext uri="{FF2B5EF4-FFF2-40B4-BE49-F238E27FC236}">
                    <a16:creationId xmlns:a16="http://schemas.microsoft.com/office/drawing/2014/main" id="{59EF4848-5E5E-4304-A3FD-4339A51A7DCF}"/>
                  </a:ext>
                </a:extLst>
              </p:cNvPr>
              <p:cNvCxnSpPr/>
              <p:nvPr/>
            </p:nvCxnSpPr>
            <p:spPr>
              <a:xfrm>
                <a:off x="5200940" y="5563661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" name="Ševron 89">
              <a:extLst>
                <a:ext uri="{FF2B5EF4-FFF2-40B4-BE49-F238E27FC236}">
                  <a16:creationId xmlns:a16="http://schemas.microsoft.com/office/drawing/2014/main" id="{DA96BD10-D1C3-4A3D-842C-5B9D69C91119}"/>
                </a:ext>
              </a:extLst>
            </p:cNvPr>
            <p:cNvSpPr/>
            <p:nvPr/>
          </p:nvSpPr>
          <p:spPr>
            <a:xfrm>
              <a:off x="4961844" y="5902072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2008</a:t>
              </a:r>
            </a:p>
          </p:txBody>
        </p:sp>
      </p:grpSp>
      <p:grpSp>
        <p:nvGrpSpPr>
          <p:cNvPr id="149" name="Grupa 148">
            <a:extLst>
              <a:ext uri="{FF2B5EF4-FFF2-40B4-BE49-F238E27FC236}">
                <a16:creationId xmlns:a16="http://schemas.microsoft.com/office/drawing/2014/main" id="{E17DCC32-EED6-4624-B0F5-EFE400167126}"/>
              </a:ext>
            </a:extLst>
          </p:cNvPr>
          <p:cNvGrpSpPr/>
          <p:nvPr/>
        </p:nvGrpSpPr>
        <p:grpSpPr>
          <a:xfrm>
            <a:off x="2627909" y="961696"/>
            <a:ext cx="2409089" cy="2446466"/>
            <a:chOff x="4891454" y="3731940"/>
            <a:chExt cx="2409089" cy="2446466"/>
          </a:xfrm>
        </p:grpSpPr>
        <p:grpSp>
          <p:nvGrpSpPr>
            <p:cNvPr id="150" name="Grupa 149">
              <a:extLst>
                <a:ext uri="{FF2B5EF4-FFF2-40B4-BE49-F238E27FC236}">
                  <a16:creationId xmlns:a16="http://schemas.microsoft.com/office/drawing/2014/main" id="{012F00FA-5E53-4B11-8C51-2D3D6828FFD1}"/>
                </a:ext>
              </a:extLst>
            </p:cNvPr>
            <p:cNvGrpSpPr/>
            <p:nvPr/>
          </p:nvGrpSpPr>
          <p:grpSpPr>
            <a:xfrm>
              <a:off x="4891454" y="3731940"/>
              <a:ext cx="2409089" cy="1717627"/>
              <a:chOff x="4891454" y="3860730"/>
              <a:chExt cx="2409089" cy="1717627"/>
            </a:xfrm>
          </p:grpSpPr>
          <p:pic>
            <p:nvPicPr>
              <p:cNvPr id="153" name="Slika 152">
                <a:extLst>
                  <a:ext uri="{FF2B5EF4-FFF2-40B4-BE49-F238E27FC236}">
                    <a16:creationId xmlns:a16="http://schemas.microsoft.com/office/drawing/2014/main" id="{4A3C830C-C062-4252-BB2E-367232A9D606}"/>
                  </a:ext>
                </a:extLst>
              </p:cNvPr>
              <p:cNvPicPr>
                <a:picLocks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16135" y="3860730"/>
                <a:ext cx="1760401" cy="1198800"/>
              </a:xfrm>
              <a:prstGeom prst="rect">
                <a:avLst/>
              </a:prstGeom>
            </p:spPr>
          </p:pic>
          <p:sp>
            <p:nvSpPr>
              <p:cNvPr id="155" name="TextBox 5">
                <a:extLst>
                  <a:ext uri="{FF2B5EF4-FFF2-40B4-BE49-F238E27FC236}">
                    <a16:creationId xmlns:a16="http://schemas.microsoft.com/office/drawing/2014/main" id="{E2367455-C6C5-453B-A55D-8F4A9FB4FB1C}"/>
                  </a:ext>
                </a:extLst>
              </p:cNvPr>
              <p:cNvSpPr txBox="1"/>
              <p:nvPr/>
            </p:nvSpPr>
            <p:spPr>
              <a:xfrm>
                <a:off x="4891454" y="5048239"/>
                <a:ext cx="2409089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en-US" b="1" dirty="0"/>
                  <a:t>Hotel </a:t>
                </a:r>
                <a:r>
                  <a:rPr lang="en-US" b="1" dirty="0" err="1"/>
                  <a:t>Izvor</a:t>
                </a:r>
                <a:br>
                  <a:rPr lang="sr-Latn-RS" b="1" dirty="0"/>
                </a:br>
                <a:r>
                  <a:rPr lang="en-US" b="1" dirty="0" err="1"/>
                  <a:t>Aranđelovac</a:t>
                </a:r>
                <a:endParaRPr lang="en-US" b="1" dirty="0"/>
              </a:p>
            </p:txBody>
          </p:sp>
          <p:cxnSp>
            <p:nvCxnSpPr>
              <p:cNvPr id="156" name="Prava linija spajanja 155">
                <a:extLst>
                  <a:ext uri="{FF2B5EF4-FFF2-40B4-BE49-F238E27FC236}">
                    <a16:creationId xmlns:a16="http://schemas.microsoft.com/office/drawing/2014/main" id="{C4A264E0-5B69-40DB-BDE6-D8255643AB1F}"/>
                  </a:ext>
                </a:extLst>
              </p:cNvPr>
              <p:cNvCxnSpPr/>
              <p:nvPr/>
            </p:nvCxnSpPr>
            <p:spPr>
              <a:xfrm>
                <a:off x="5154173" y="5566685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2" name="Ševron 104">
              <a:extLst>
                <a:ext uri="{FF2B5EF4-FFF2-40B4-BE49-F238E27FC236}">
                  <a16:creationId xmlns:a16="http://schemas.microsoft.com/office/drawing/2014/main" id="{23AD0666-4BB7-4339-8793-4E9BA978B5F3}"/>
                </a:ext>
              </a:extLst>
            </p:cNvPr>
            <p:cNvSpPr/>
            <p:nvPr/>
          </p:nvSpPr>
          <p:spPr>
            <a:xfrm>
              <a:off x="4961844" y="5902072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2007</a:t>
              </a:r>
            </a:p>
          </p:txBody>
        </p:sp>
      </p:grpSp>
      <p:grpSp>
        <p:nvGrpSpPr>
          <p:cNvPr id="158" name="Grupa 157">
            <a:extLst>
              <a:ext uri="{FF2B5EF4-FFF2-40B4-BE49-F238E27FC236}">
                <a16:creationId xmlns:a16="http://schemas.microsoft.com/office/drawing/2014/main" id="{5923C574-1250-4415-80B3-8AF40A9F5B65}"/>
              </a:ext>
            </a:extLst>
          </p:cNvPr>
          <p:cNvGrpSpPr/>
          <p:nvPr/>
        </p:nvGrpSpPr>
        <p:grpSpPr>
          <a:xfrm>
            <a:off x="215792" y="3764025"/>
            <a:ext cx="2409089" cy="2427119"/>
            <a:chOff x="4891454" y="1050083"/>
            <a:chExt cx="2409089" cy="2427119"/>
          </a:xfrm>
        </p:grpSpPr>
        <p:grpSp>
          <p:nvGrpSpPr>
            <p:cNvPr id="159" name="Grupa 158">
              <a:extLst>
                <a:ext uri="{FF2B5EF4-FFF2-40B4-BE49-F238E27FC236}">
                  <a16:creationId xmlns:a16="http://schemas.microsoft.com/office/drawing/2014/main" id="{178AAA74-5186-4F0E-9953-209CFCC35ADC}"/>
                </a:ext>
              </a:extLst>
            </p:cNvPr>
            <p:cNvGrpSpPr/>
            <p:nvPr/>
          </p:nvGrpSpPr>
          <p:grpSpPr>
            <a:xfrm>
              <a:off x="4891454" y="1050083"/>
              <a:ext cx="2409089" cy="1721453"/>
              <a:chOff x="4891454" y="1307663"/>
              <a:chExt cx="2409089" cy="1721453"/>
            </a:xfrm>
          </p:grpSpPr>
          <p:pic>
            <p:nvPicPr>
              <p:cNvPr id="161" name="Slika 160">
                <a:extLst>
                  <a:ext uri="{FF2B5EF4-FFF2-40B4-BE49-F238E27FC236}">
                    <a16:creationId xmlns:a16="http://schemas.microsoft.com/office/drawing/2014/main" id="{FD52A930-0FD9-4E08-AA84-C708721B7613}"/>
                  </a:ext>
                </a:extLst>
              </p:cNvPr>
              <p:cNvPicPr>
                <a:picLocks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16135" y="1307663"/>
                <a:ext cx="1760401" cy="1198800"/>
              </a:xfrm>
              <a:prstGeom prst="rect">
                <a:avLst/>
              </a:prstGeom>
            </p:spPr>
          </p:pic>
          <p:sp>
            <p:nvSpPr>
              <p:cNvPr id="162" name="TextBox 5">
                <a:extLst>
                  <a:ext uri="{FF2B5EF4-FFF2-40B4-BE49-F238E27FC236}">
                    <a16:creationId xmlns:a16="http://schemas.microsoft.com/office/drawing/2014/main" id="{ABCB00A1-A1AB-4E85-AFE8-B51EB015DE8C}"/>
                  </a:ext>
                </a:extLst>
              </p:cNvPr>
              <p:cNvSpPr txBox="1"/>
              <p:nvPr/>
            </p:nvSpPr>
            <p:spPr>
              <a:xfrm>
                <a:off x="4891454" y="2505896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OKTA rafinerija nafte</a:t>
                </a:r>
              </a:p>
              <a:p>
                <a:pPr fontAlgn="base"/>
                <a:r>
                  <a:rPr lang="sr-Latn-RS" b="1" dirty="0"/>
                  <a:t>Severna Makedonija</a:t>
                </a:r>
              </a:p>
            </p:txBody>
          </p:sp>
          <p:cxnSp>
            <p:nvCxnSpPr>
              <p:cNvPr id="163" name="Prava linija spajanja 162">
                <a:extLst>
                  <a:ext uri="{FF2B5EF4-FFF2-40B4-BE49-F238E27FC236}">
                    <a16:creationId xmlns:a16="http://schemas.microsoft.com/office/drawing/2014/main" id="{22B7A08E-270B-48BD-A64D-35F129E33625}"/>
                  </a:ext>
                </a:extLst>
              </p:cNvPr>
              <p:cNvCxnSpPr/>
              <p:nvPr/>
            </p:nvCxnSpPr>
            <p:spPr>
              <a:xfrm>
                <a:off x="5154173" y="3024342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0" name="Ševron 60">
              <a:extLst>
                <a:ext uri="{FF2B5EF4-FFF2-40B4-BE49-F238E27FC236}">
                  <a16:creationId xmlns:a16="http://schemas.microsoft.com/office/drawing/2014/main" id="{8AB57CC9-1621-4FC1-8A61-E2673438261D}"/>
                </a:ext>
              </a:extLst>
            </p:cNvPr>
            <p:cNvSpPr/>
            <p:nvPr/>
          </p:nvSpPr>
          <p:spPr>
            <a:xfrm>
              <a:off x="4961844" y="3200868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2010</a:t>
              </a:r>
            </a:p>
          </p:txBody>
        </p:sp>
      </p:grpSp>
      <p:grpSp>
        <p:nvGrpSpPr>
          <p:cNvPr id="176" name="Grupa 175">
            <a:extLst>
              <a:ext uri="{FF2B5EF4-FFF2-40B4-BE49-F238E27FC236}">
                <a16:creationId xmlns:a16="http://schemas.microsoft.com/office/drawing/2014/main" id="{C83F2958-59AA-4CBF-AAFE-4AB0585E5355}"/>
              </a:ext>
            </a:extLst>
          </p:cNvPr>
          <p:cNvGrpSpPr/>
          <p:nvPr/>
        </p:nvGrpSpPr>
        <p:grpSpPr>
          <a:xfrm>
            <a:off x="7155585" y="986696"/>
            <a:ext cx="2528055" cy="2417264"/>
            <a:chOff x="4878737" y="1059938"/>
            <a:chExt cx="2528055" cy="2417264"/>
          </a:xfrm>
        </p:grpSpPr>
        <p:grpSp>
          <p:nvGrpSpPr>
            <p:cNvPr id="177" name="Grupa 176">
              <a:extLst>
                <a:ext uri="{FF2B5EF4-FFF2-40B4-BE49-F238E27FC236}">
                  <a16:creationId xmlns:a16="http://schemas.microsoft.com/office/drawing/2014/main" id="{47D7D612-9E00-4DAD-8A13-6406369A5127}"/>
                </a:ext>
              </a:extLst>
            </p:cNvPr>
            <p:cNvGrpSpPr/>
            <p:nvPr/>
          </p:nvGrpSpPr>
          <p:grpSpPr>
            <a:xfrm>
              <a:off x="4878737" y="1059938"/>
              <a:ext cx="2528055" cy="1970595"/>
              <a:chOff x="4878737" y="1304639"/>
              <a:chExt cx="2528055" cy="1970595"/>
            </a:xfrm>
          </p:grpSpPr>
          <p:pic>
            <p:nvPicPr>
              <p:cNvPr id="179" name="Slika 178">
                <a:extLst>
                  <a:ext uri="{FF2B5EF4-FFF2-40B4-BE49-F238E27FC236}">
                    <a16:creationId xmlns:a16="http://schemas.microsoft.com/office/drawing/2014/main" id="{D17E60B9-FF0F-4FC2-9B32-2E5EB2E72D34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62902" y="1304639"/>
                <a:ext cx="1759725" cy="1200014"/>
              </a:xfrm>
              <a:prstGeom prst="rect">
                <a:avLst/>
              </a:prstGeom>
            </p:spPr>
          </p:pic>
          <p:sp>
            <p:nvSpPr>
              <p:cNvPr id="180" name="TextBox 5">
                <a:extLst>
                  <a:ext uri="{FF2B5EF4-FFF2-40B4-BE49-F238E27FC236}">
                    <a16:creationId xmlns:a16="http://schemas.microsoft.com/office/drawing/2014/main" id="{0B10D6C2-BF0E-4BCD-9FB4-E9D84E41970B}"/>
                  </a:ext>
                </a:extLst>
              </p:cNvPr>
              <p:cNvSpPr txBox="1"/>
              <p:nvPr/>
            </p:nvSpPr>
            <p:spPr>
              <a:xfrm>
                <a:off x="4878737" y="3021318"/>
                <a:ext cx="2528055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endParaRPr lang="sr-Latn-CS" sz="1050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181" name="TextBox 5">
                <a:extLst>
                  <a:ext uri="{FF2B5EF4-FFF2-40B4-BE49-F238E27FC236}">
                    <a16:creationId xmlns:a16="http://schemas.microsoft.com/office/drawing/2014/main" id="{53A0C5CF-2974-4550-A66D-67641E059D4C}"/>
                  </a:ext>
                </a:extLst>
              </p:cNvPr>
              <p:cNvSpPr txBox="1"/>
              <p:nvPr/>
            </p:nvSpPr>
            <p:spPr>
              <a:xfrm>
                <a:off x="4958718" y="2448295"/>
                <a:ext cx="2409088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 err="1">
                    <a:solidFill>
                      <a:schemeClr val="tx2">
                        <a:lumMod val="10000"/>
                      </a:schemeClr>
                    </a:solidFill>
                  </a:rPr>
                  <a:t>Banca</a:t>
                </a: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 </a:t>
                </a:r>
                <a:r>
                  <a:rPr lang="sr-Latn-RS" b="1" dirty="0" err="1">
                    <a:solidFill>
                      <a:schemeClr val="tx2">
                        <a:lumMod val="10000"/>
                      </a:schemeClr>
                    </a:solidFill>
                  </a:rPr>
                  <a:t>Intesa</a:t>
                </a:r>
                <a:b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Novi Beograd</a:t>
                </a:r>
              </a:p>
            </p:txBody>
          </p:sp>
          <p:cxnSp>
            <p:nvCxnSpPr>
              <p:cNvPr id="182" name="Prava linija spajanja 181">
                <a:extLst>
                  <a:ext uri="{FF2B5EF4-FFF2-40B4-BE49-F238E27FC236}">
                    <a16:creationId xmlns:a16="http://schemas.microsoft.com/office/drawing/2014/main" id="{509ACB4E-6DC6-4C35-81CC-DE111FA70156}"/>
                  </a:ext>
                </a:extLst>
              </p:cNvPr>
              <p:cNvCxnSpPr/>
              <p:nvPr/>
            </p:nvCxnSpPr>
            <p:spPr>
              <a:xfrm>
                <a:off x="5200939" y="2977206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8" name="Ševron 78">
              <a:extLst>
                <a:ext uri="{FF2B5EF4-FFF2-40B4-BE49-F238E27FC236}">
                  <a16:creationId xmlns:a16="http://schemas.microsoft.com/office/drawing/2014/main" id="{685BB2A0-4F78-4EB6-AA99-560DBAC24408}"/>
                </a:ext>
              </a:extLst>
            </p:cNvPr>
            <p:cNvSpPr/>
            <p:nvPr/>
          </p:nvSpPr>
          <p:spPr>
            <a:xfrm>
              <a:off x="4961844" y="3200868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2008</a:t>
              </a:r>
            </a:p>
          </p:txBody>
        </p:sp>
      </p:grpSp>
      <p:grpSp>
        <p:nvGrpSpPr>
          <p:cNvPr id="183" name="Grupa 182">
            <a:extLst>
              <a:ext uri="{FF2B5EF4-FFF2-40B4-BE49-F238E27FC236}">
                <a16:creationId xmlns:a16="http://schemas.microsoft.com/office/drawing/2014/main" id="{BBBA3421-9BC9-49F8-ACE4-9776D94E4B84}"/>
              </a:ext>
            </a:extLst>
          </p:cNvPr>
          <p:cNvGrpSpPr/>
          <p:nvPr/>
        </p:nvGrpSpPr>
        <p:grpSpPr>
          <a:xfrm>
            <a:off x="9299645" y="3744678"/>
            <a:ext cx="2409088" cy="2446233"/>
            <a:chOff x="2581370" y="3728149"/>
            <a:chExt cx="2409088" cy="2446233"/>
          </a:xfrm>
        </p:grpSpPr>
        <p:grpSp>
          <p:nvGrpSpPr>
            <p:cNvPr id="184" name="Grupa 183">
              <a:extLst>
                <a:ext uri="{FF2B5EF4-FFF2-40B4-BE49-F238E27FC236}">
                  <a16:creationId xmlns:a16="http://schemas.microsoft.com/office/drawing/2014/main" id="{C9DA9968-DCDB-401F-BF31-21CFD4E8E857}"/>
                </a:ext>
              </a:extLst>
            </p:cNvPr>
            <p:cNvGrpSpPr/>
            <p:nvPr/>
          </p:nvGrpSpPr>
          <p:grpSpPr>
            <a:xfrm>
              <a:off x="2581370" y="3728149"/>
              <a:ext cx="2409088" cy="1748715"/>
              <a:chOff x="2581370" y="3882697"/>
              <a:chExt cx="2409088" cy="1748715"/>
            </a:xfrm>
          </p:grpSpPr>
          <p:pic>
            <p:nvPicPr>
              <p:cNvPr id="186" name="Picture 20">
                <a:extLst>
                  <a:ext uri="{FF2B5EF4-FFF2-40B4-BE49-F238E27FC236}">
                    <a16:creationId xmlns:a16="http://schemas.microsoft.com/office/drawing/2014/main" id="{B707C88D-268C-496D-9189-6BD63384BF1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2906051" y="3882697"/>
                <a:ext cx="1759725" cy="11988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7" name="TextBox 5">
                <a:extLst>
                  <a:ext uri="{FF2B5EF4-FFF2-40B4-BE49-F238E27FC236}">
                    <a16:creationId xmlns:a16="http://schemas.microsoft.com/office/drawing/2014/main" id="{7035C23D-FF1B-4F29-AC38-141E8B18C52A}"/>
                  </a:ext>
                </a:extLst>
              </p:cNvPr>
              <p:cNvSpPr txBox="1"/>
              <p:nvPr/>
            </p:nvSpPr>
            <p:spPr>
              <a:xfrm>
                <a:off x="2581370" y="5070206"/>
                <a:ext cx="2409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Rudnik Kolubara</a:t>
                </a:r>
                <a:br>
                  <a:rPr lang="sr-Latn-RS" b="1" dirty="0"/>
                </a:br>
                <a:r>
                  <a:rPr lang="sr-Latn-RS" b="1" dirty="0"/>
                  <a:t>Srbija</a:t>
                </a:r>
              </a:p>
            </p:txBody>
          </p:sp>
          <p:cxnSp>
            <p:nvCxnSpPr>
              <p:cNvPr id="188" name="Prava linija spajanja 187">
                <a:extLst>
                  <a:ext uri="{FF2B5EF4-FFF2-40B4-BE49-F238E27FC236}">
                    <a16:creationId xmlns:a16="http://schemas.microsoft.com/office/drawing/2014/main" id="{A40B7842-CEB5-4310-A6C9-409763B997CD}"/>
                  </a:ext>
                </a:extLst>
              </p:cNvPr>
              <p:cNvCxnSpPr/>
              <p:nvPr/>
            </p:nvCxnSpPr>
            <p:spPr>
              <a:xfrm>
                <a:off x="2843463" y="5631412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5" name="Ševron 111">
              <a:extLst>
                <a:ext uri="{FF2B5EF4-FFF2-40B4-BE49-F238E27FC236}">
                  <a16:creationId xmlns:a16="http://schemas.microsoft.com/office/drawing/2014/main" id="{1F23D163-5200-4A13-85FC-1B6AE8846AAC}"/>
                </a:ext>
              </a:extLst>
            </p:cNvPr>
            <p:cNvSpPr/>
            <p:nvPr/>
          </p:nvSpPr>
          <p:spPr>
            <a:xfrm>
              <a:off x="2668523" y="5898048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2012</a:t>
              </a:r>
            </a:p>
          </p:txBody>
        </p:sp>
      </p:grpSp>
      <p:grpSp>
        <p:nvGrpSpPr>
          <p:cNvPr id="213" name="Grupa 212">
            <a:extLst>
              <a:ext uri="{FF2B5EF4-FFF2-40B4-BE49-F238E27FC236}">
                <a16:creationId xmlns:a16="http://schemas.microsoft.com/office/drawing/2014/main" id="{70B8B47D-D737-4FCA-9C73-CD768596C8BC}"/>
              </a:ext>
            </a:extLst>
          </p:cNvPr>
          <p:cNvGrpSpPr/>
          <p:nvPr/>
        </p:nvGrpSpPr>
        <p:grpSpPr>
          <a:xfrm>
            <a:off x="7048720" y="3764025"/>
            <a:ext cx="2409089" cy="2426886"/>
            <a:chOff x="2581367" y="1049513"/>
            <a:chExt cx="2409089" cy="2426886"/>
          </a:xfrm>
        </p:grpSpPr>
        <p:grpSp>
          <p:nvGrpSpPr>
            <p:cNvPr id="214" name="Grupa 213">
              <a:extLst>
                <a:ext uri="{FF2B5EF4-FFF2-40B4-BE49-F238E27FC236}">
                  <a16:creationId xmlns:a16="http://schemas.microsoft.com/office/drawing/2014/main" id="{6F3B3648-D4E6-4B88-A194-CF2A8117AEA4}"/>
                </a:ext>
              </a:extLst>
            </p:cNvPr>
            <p:cNvGrpSpPr/>
            <p:nvPr/>
          </p:nvGrpSpPr>
          <p:grpSpPr>
            <a:xfrm>
              <a:off x="2581367" y="1049513"/>
              <a:ext cx="2409089" cy="1732848"/>
              <a:chOff x="2581367" y="1307093"/>
              <a:chExt cx="2409089" cy="1732848"/>
            </a:xfrm>
          </p:grpSpPr>
          <p:sp>
            <p:nvSpPr>
              <p:cNvPr id="216" name="TextBox 5">
                <a:extLst>
                  <a:ext uri="{FF2B5EF4-FFF2-40B4-BE49-F238E27FC236}">
                    <a16:creationId xmlns:a16="http://schemas.microsoft.com/office/drawing/2014/main" id="{C6E94BD0-DC66-4450-840E-0FAAD142E068}"/>
                  </a:ext>
                </a:extLst>
              </p:cNvPr>
              <p:cNvSpPr txBox="1"/>
              <p:nvPr/>
            </p:nvSpPr>
            <p:spPr>
              <a:xfrm>
                <a:off x="2581367" y="2505896"/>
                <a:ext cx="2409089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FIAT Automobile</a:t>
                </a:r>
                <a:br>
                  <a:rPr lang="sr-Latn-RS" b="1" dirty="0"/>
                </a:br>
                <a:r>
                  <a:rPr lang="sr-Latn-RS" b="1" dirty="0"/>
                  <a:t>Kragujevac</a:t>
                </a:r>
              </a:p>
            </p:txBody>
          </p:sp>
          <p:cxnSp>
            <p:nvCxnSpPr>
              <p:cNvPr id="217" name="Prava linija spajanja 216">
                <a:extLst>
                  <a:ext uri="{FF2B5EF4-FFF2-40B4-BE49-F238E27FC236}">
                    <a16:creationId xmlns:a16="http://schemas.microsoft.com/office/drawing/2014/main" id="{F2A2BBB5-A9EB-49BB-BD11-AA79B4B73F0B}"/>
                  </a:ext>
                </a:extLst>
              </p:cNvPr>
              <p:cNvCxnSpPr/>
              <p:nvPr/>
            </p:nvCxnSpPr>
            <p:spPr>
              <a:xfrm>
                <a:off x="2843463" y="3039941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18" name="Picture 18">
                <a:extLst>
                  <a:ext uri="{FF2B5EF4-FFF2-40B4-BE49-F238E27FC236}">
                    <a16:creationId xmlns:a16="http://schemas.microsoft.com/office/drawing/2014/main" id="{D85ED552-1742-47CC-8773-868AEF236A0A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2906048" y="1307093"/>
                <a:ext cx="1759725" cy="11988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5" name="Ševron 59">
              <a:extLst>
                <a:ext uri="{FF2B5EF4-FFF2-40B4-BE49-F238E27FC236}">
                  <a16:creationId xmlns:a16="http://schemas.microsoft.com/office/drawing/2014/main" id="{0B15F474-A63D-4983-8F3D-7E2A163BE168}"/>
                </a:ext>
              </a:extLst>
            </p:cNvPr>
            <p:cNvSpPr/>
            <p:nvPr/>
          </p:nvSpPr>
          <p:spPr>
            <a:xfrm>
              <a:off x="2651131" y="3200065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2012</a:t>
              </a:r>
            </a:p>
          </p:txBody>
        </p:sp>
      </p:grpSp>
      <p:grpSp>
        <p:nvGrpSpPr>
          <p:cNvPr id="225" name="Grupa 224">
            <a:extLst>
              <a:ext uri="{FF2B5EF4-FFF2-40B4-BE49-F238E27FC236}">
                <a16:creationId xmlns:a16="http://schemas.microsoft.com/office/drawing/2014/main" id="{00F7C158-2F28-46C2-90B3-8C8EDDEF8226}"/>
              </a:ext>
            </a:extLst>
          </p:cNvPr>
          <p:cNvGrpSpPr/>
          <p:nvPr/>
        </p:nvGrpSpPr>
        <p:grpSpPr>
          <a:xfrm>
            <a:off x="2496992" y="3744678"/>
            <a:ext cx="2409089" cy="2446466"/>
            <a:chOff x="7201540" y="3731940"/>
            <a:chExt cx="2409089" cy="2446466"/>
          </a:xfrm>
        </p:grpSpPr>
        <p:grpSp>
          <p:nvGrpSpPr>
            <p:cNvPr id="226" name="Grupa 225">
              <a:extLst>
                <a:ext uri="{FF2B5EF4-FFF2-40B4-BE49-F238E27FC236}">
                  <a16:creationId xmlns:a16="http://schemas.microsoft.com/office/drawing/2014/main" id="{DDC5F5CD-5788-45F7-B87D-24B59E9D574A}"/>
                </a:ext>
              </a:extLst>
            </p:cNvPr>
            <p:cNvGrpSpPr/>
            <p:nvPr/>
          </p:nvGrpSpPr>
          <p:grpSpPr>
            <a:xfrm>
              <a:off x="7201540" y="3731940"/>
              <a:ext cx="2409089" cy="1736473"/>
              <a:chOff x="7201540" y="3860730"/>
              <a:chExt cx="2409089" cy="1736473"/>
            </a:xfrm>
          </p:grpSpPr>
          <p:sp>
            <p:nvSpPr>
              <p:cNvPr id="228" name="TextBox 5">
                <a:extLst>
                  <a:ext uri="{FF2B5EF4-FFF2-40B4-BE49-F238E27FC236}">
                    <a16:creationId xmlns:a16="http://schemas.microsoft.com/office/drawing/2014/main" id="{6D356CE2-B897-4AB3-836F-572AC7A91533}"/>
                  </a:ext>
                </a:extLst>
              </p:cNvPr>
              <p:cNvSpPr txBox="1"/>
              <p:nvPr/>
            </p:nvSpPr>
            <p:spPr>
              <a:xfrm>
                <a:off x="7201540" y="5048239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Simpo Šik</a:t>
                </a:r>
                <a:br>
                  <a:rPr lang="sr-Latn-RS" b="1" dirty="0"/>
                </a:br>
                <a:r>
                  <a:rPr lang="sr-Latn-RS" b="1" dirty="0"/>
                  <a:t>Kuršumlija</a:t>
                </a:r>
              </a:p>
            </p:txBody>
          </p:sp>
          <p:pic>
            <p:nvPicPr>
              <p:cNvPr id="229" name="Slika 228">
                <a:extLst>
                  <a:ext uri="{FF2B5EF4-FFF2-40B4-BE49-F238E27FC236}">
                    <a16:creationId xmlns:a16="http://schemas.microsoft.com/office/drawing/2014/main" id="{1C3EFE31-DE01-41D8-BB6B-A8CE4E1A7DF7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513306" y="3860730"/>
                <a:ext cx="1760400" cy="1198800"/>
              </a:xfrm>
              <a:prstGeom prst="rect">
                <a:avLst/>
              </a:prstGeom>
            </p:spPr>
          </p:pic>
          <p:cxnSp>
            <p:nvCxnSpPr>
              <p:cNvPr id="230" name="Prava linija spajanja 229">
                <a:extLst>
                  <a:ext uri="{FF2B5EF4-FFF2-40B4-BE49-F238E27FC236}">
                    <a16:creationId xmlns:a16="http://schemas.microsoft.com/office/drawing/2014/main" id="{73B7AC37-F62C-42D5-B8A8-3192269F4477}"/>
                  </a:ext>
                </a:extLst>
              </p:cNvPr>
              <p:cNvCxnSpPr/>
              <p:nvPr/>
            </p:nvCxnSpPr>
            <p:spPr>
              <a:xfrm>
                <a:off x="7451681" y="5597203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7" name="Ševron 105">
              <a:extLst>
                <a:ext uri="{FF2B5EF4-FFF2-40B4-BE49-F238E27FC236}">
                  <a16:creationId xmlns:a16="http://schemas.microsoft.com/office/drawing/2014/main" id="{9F58F857-6A8A-47F9-932C-264DACF14506}"/>
                </a:ext>
              </a:extLst>
            </p:cNvPr>
            <p:cNvSpPr/>
            <p:nvPr/>
          </p:nvSpPr>
          <p:spPr>
            <a:xfrm>
              <a:off x="7272556" y="5902072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2011</a:t>
              </a:r>
            </a:p>
          </p:txBody>
        </p:sp>
      </p:grpSp>
      <p:grpSp>
        <p:nvGrpSpPr>
          <p:cNvPr id="231" name="Grupa 230">
            <a:extLst>
              <a:ext uri="{FF2B5EF4-FFF2-40B4-BE49-F238E27FC236}">
                <a16:creationId xmlns:a16="http://schemas.microsoft.com/office/drawing/2014/main" id="{3E0E91C1-2780-4B9C-8378-197DB206F489}"/>
              </a:ext>
            </a:extLst>
          </p:cNvPr>
          <p:cNvGrpSpPr/>
          <p:nvPr/>
        </p:nvGrpSpPr>
        <p:grpSpPr>
          <a:xfrm>
            <a:off x="9511390" y="986696"/>
            <a:ext cx="2268314" cy="2425173"/>
            <a:chOff x="7272556" y="1052029"/>
            <a:chExt cx="2268314" cy="2425173"/>
          </a:xfrm>
        </p:grpSpPr>
        <p:grpSp>
          <p:nvGrpSpPr>
            <p:cNvPr id="232" name="Grupa 231">
              <a:extLst>
                <a:ext uri="{FF2B5EF4-FFF2-40B4-BE49-F238E27FC236}">
                  <a16:creationId xmlns:a16="http://schemas.microsoft.com/office/drawing/2014/main" id="{B17A7D0F-3315-45A4-A911-C7C04653B2D0}"/>
                </a:ext>
              </a:extLst>
            </p:cNvPr>
            <p:cNvGrpSpPr/>
            <p:nvPr/>
          </p:nvGrpSpPr>
          <p:grpSpPr>
            <a:xfrm>
              <a:off x="7464259" y="1052029"/>
              <a:ext cx="1883650" cy="1714733"/>
              <a:chOff x="7464259" y="1309609"/>
              <a:chExt cx="1883650" cy="1714733"/>
            </a:xfrm>
          </p:grpSpPr>
          <p:cxnSp>
            <p:nvCxnSpPr>
              <p:cNvPr id="234" name="Prava linija spajanja 233">
                <a:extLst>
                  <a:ext uri="{FF2B5EF4-FFF2-40B4-BE49-F238E27FC236}">
                    <a16:creationId xmlns:a16="http://schemas.microsoft.com/office/drawing/2014/main" id="{5AC4966A-5670-4723-97D7-7D318345BDD4}"/>
                  </a:ext>
                </a:extLst>
              </p:cNvPr>
              <p:cNvCxnSpPr/>
              <p:nvPr/>
            </p:nvCxnSpPr>
            <p:spPr>
              <a:xfrm>
                <a:off x="7464259" y="3024342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35" name="Slika 234">
                <a:extLst>
                  <a:ext uri="{FF2B5EF4-FFF2-40B4-BE49-F238E27FC236}">
                    <a16:creationId xmlns:a16="http://schemas.microsoft.com/office/drawing/2014/main" id="{326D593F-4F9C-4C98-9035-E3B944F1BE0C}"/>
                  </a:ext>
                </a:extLst>
              </p:cNvPr>
              <p:cNvPicPr>
                <a:picLocks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13980" y="1309609"/>
                <a:ext cx="1759725" cy="1198801"/>
              </a:xfrm>
              <a:prstGeom prst="rect">
                <a:avLst/>
              </a:prstGeom>
            </p:spPr>
          </p:pic>
          <p:pic>
            <p:nvPicPr>
              <p:cNvPr id="236" name="Slika 235">
                <a:extLst>
                  <a:ext uri="{FF2B5EF4-FFF2-40B4-BE49-F238E27FC236}">
                    <a16:creationId xmlns:a16="http://schemas.microsoft.com/office/drawing/2014/main" id="{CC04502E-70DD-4599-A9C1-5E95E5062ADA}"/>
                  </a:ext>
                </a:extLst>
              </p:cNvPr>
              <p:cNvPicPr>
                <a:picLocks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00610" y="1311616"/>
                <a:ext cx="1759725" cy="1198801"/>
              </a:xfrm>
              <a:prstGeom prst="rect">
                <a:avLst/>
              </a:prstGeom>
            </p:spPr>
          </p:pic>
        </p:grpSp>
        <p:sp>
          <p:nvSpPr>
            <p:cNvPr id="233" name="Ševron 69">
              <a:extLst>
                <a:ext uri="{FF2B5EF4-FFF2-40B4-BE49-F238E27FC236}">
                  <a16:creationId xmlns:a16="http://schemas.microsoft.com/office/drawing/2014/main" id="{C32AAD69-47F8-4273-B8D5-7E0E911421BD}"/>
                </a:ext>
              </a:extLst>
            </p:cNvPr>
            <p:cNvSpPr/>
            <p:nvPr/>
          </p:nvSpPr>
          <p:spPr>
            <a:xfrm>
              <a:off x="7272556" y="320086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2009</a:t>
              </a:r>
            </a:p>
          </p:txBody>
        </p:sp>
      </p:grpSp>
      <p:grpSp>
        <p:nvGrpSpPr>
          <p:cNvPr id="237" name="Grupa 236">
            <a:extLst>
              <a:ext uri="{FF2B5EF4-FFF2-40B4-BE49-F238E27FC236}">
                <a16:creationId xmlns:a16="http://schemas.microsoft.com/office/drawing/2014/main" id="{9756B63F-1423-4BAF-A8F1-710F8085EED6}"/>
              </a:ext>
            </a:extLst>
          </p:cNvPr>
          <p:cNvGrpSpPr/>
          <p:nvPr/>
        </p:nvGrpSpPr>
        <p:grpSpPr>
          <a:xfrm>
            <a:off x="4780676" y="3739025"/>
            <a:ext cx="2409089" cy="2446466"/>
            <a:chOff x="9511628" y="3731940"/>
            <a:chExt cx="2409089" cy="2446466"/>
          </a:xfrm>
        </p:grpSpPr>
        <p:grpSp>
          <p:nvGrpSpPr>
            <p:cNvPr id="238" name="Grupa 237">
              <a:extLst>
                <a:ext uri="{FF2B5EF4-FFF2-40B4-BE49-F238E27FC236}">
                  <a16:creationId xmlns:a16="http://schemas.microsoft.com/office/drawing/2014/main" id="{A776D77E-DBE1-4642-82B1-23F1AA2EE3E1}"/>
                </a:ext>
              </a:extLst>
            </p:cNvPr>
            <p:cNvGrpSpPr/>
            <p:nvPr/>
          </p:nvGrpSpPr>
          <p:grpSpPr>
            <a:xfrm>
              <a:off x="9511628" y="3731940"/>
              <a:ext cx="2409089" cy="1736026"/>
              <a:chOff x="9511628" y="3860730"/>
              <a:chExt cx="2409089" cy="1736026"/>
            </a:xfrm>
          </p:grpSpPr>
          <p:sp>
            <p:nvSpPr>
              <p:cNvPr id="240" name="TextBox 5">
                <a:extLst>
                  <a:ext uri="{FF2B5EF4-FFF2-40B4-BE49-F238E27FC236}">
                    <a16:creationId xmlns:a16="http://schemas.microsoft.com/office/drawing/2014/main" id="{7619D56D-FB01-4857-8E31-945A67ABE094}"/>
                  </a:ext>
                </a:extLst>
              </p:cNvPr>
              <p:cNvSpPr txBox="1"/>
              <p:nvPr/>
            </p:nvSpPr>
            <p:spPr>
              <a:xfrm>
                <a:off x="9511628" y="5048239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Rudnik Gacko</a:t>
                </a:r>
                <a:br>
                  <a:rPr lang="sr-Latn-RS" b="1" dirty="0"/>
                </a:br>
                <a:r>
                  <a:rPr lang="sr-Latn-RS" b="1" dirty="0"/>
                  <a:t>Ugljevik - BiH</a:t>
                </a:r>
              </a:p>
            </p:txBody>
          </p:sp>
          <p:cxnSp>
            <p:nvCxnSpPr>
              <p:cNvPr id="241" name="Prava linija spajanja 240">
                <a:extLst>
                  <a:ext uri="{FF2B5EF4-FFF2-40B4-BE49-F238E27FC236}">
                    <a16:creationId xmlns:a16="http://schemas.microsoft.com/office/drawing/2014/main" id="{864C502D-63CF-4489-9F57-A5C765D18131}"/>
                  </a:ext>
                </a:extLst>
              </p:cNvPr>
              <p:cNvCxnSpPr/>
              <p:nvPr/>
            </p:nvCxnSpPr>
            <p:spPr>
              <a:xfrm>
                <a:off x="9774347" y="5596756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42" name="Slika 241">
                <a:extLst>
                  <a:ext uri="{FF2B5EF4-FFF2-40B4-BE49-F238E27FC236}">
                    <a16:creationId xmlns:a16="http://schemas.microsoft.com/office/drawing/2014/main" id="{11275AEE-936B-41B7-9707-CBEBEE6E9578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836309" y="3860730"/>
                <a:ext cx="1760400" cy="1198800"/>
              </a:xfrm>
              <a:prstGeom prst="rect">
                <a:avLst/>
              </a:prstGeom>
            </p:spPr>
          </p:pic>
        </p:grpSp>
        <p:sp>
          <p:nvSpPr>
            <p:cNvPr id="239" name="Ševron 106">
              <a:extLst>
                <a:ext uri="{FF2B5EF4-FFF2-40B4-BE49-F238E27FC236}">
                  <a16:creationId xmlns:a16="http://schemas.microsoft.com/office/drawing/2014/main" id="{AFA3C76A-75DB-4642-AEB5-2EDF34026FE1}"/>
                </a:ext>
              </a:extLst>
            </p:cNvPr>
            <p:cNvSpPr/>
            <p:nvPr/>
          </p:nvSpPr>
          <p:spPr>
            <a:xfrm>
              <a:off x="9583267" y="5902072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2011</a:t>
              </a:r>
            </a:p>
          </p:txBody>
        </p:sp>
      </p:grpSp>
      <p:sp>
        <p:nvSpPr>
          <p:cNvPr id="243" name="TextBox 5">
            <a:extLst>
              <a:ext uri="{FF2B5EF4-FFF2-40B4-BE49-F238E27FC236}">
                <a16:creationId xmlns:a16="http://schemas.microsoft.com/office/drawing/2014/main" id="{1A5C009F-6369-46AD-843E-34B059801187}"/>
              </a:ext>
            </a:extLst>
          </p:cNvPr>
          <p:cNvSpPr txBox="1"/>
          <p:nvPr/>
        </p:nvSpPr>
        <p:spPr>
          <a:xfrm>
            <a:off x="9299645" y="2189346"/>
            <a:ext cx="2680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fontAlgn="base"/>
            <a:r>
              <a:rPr lang="sr-Latn-RS" b="1" dirty="0"/>
              <a:t>US </a:t>
            </a:r>
            <a:r>
              <a:rPr lang="sr-Latn-RS" b="1" dirty="0" err="1"/>
              <a:t>Steel</a:t>
            </a:r>
            <a:r>
              <a:rPr lang="sr-Latn-RS" b="1" dirty="0"/>
              <a:t> Železara</a:t>
            </a:r>
            <a:br>
              <a:rPr lang="sr-Latn-RS" b="1" dirty="0"/>
            </a:br>
            <a:r>
              <a:rPr lang="sr-Latn-RS" b="1" dirty="0"/>
              <a:t>Smederevo</a:t>
            </a:r>
          </a:p>
        </p:txBody>
      </p:sp>
    </p:spTree>
    <p:extLst>
      <p:ext uri="{BB962C8B-B14F-4D97-AF65-F5344CB8AC3E}">
        <p14:creationId xmlns:p14="http://schemas.microsoft.com/office/powerpoint/2010/main" val="35326583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upa 113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115" name="Pravougaonik 114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116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20644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Reference</a:t>
              </a:r>
            </a:p>
          </p:txBody>
        </p:sp>
        <p:sp>
          <p:nvSpPr>
            <p:cNvPr id="117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pic>
        <p:nvPicPr>
          <p:cNvPr id="120" name="Slika 1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77" name="Grupa 76">
            <a:extLst>
              <a:ext uri="{FF2B5EF4-FFF2-40B4-BE49-F238E27FC236}">
                <a16:creationId xmlns:a16="http://schemas.microsoft.com/office/drawing/2014/main" id="{B69692F5-B26C-46CC-8BB7-1AFF75B054B2}"/>
              </a:ext>
            </a:extLst>
          </p:cNvPr>
          <p:cNvGrpSpPr/>
          <p:nvPr/>
        </p:nvGrpSpPr>
        <p:grpSpPr>
          <a:xfrm>
            <a:off x="4801955" y="3817541"/>
            <a:ext cx="2409088" cy="2360748"/>
            <a:chOff x="7201542" y="3728149"/>
            <a:chExt cx="2409088" cy="2360748"/>
          </a:xfrm>
        </p:grpSpPr>
        <p:grpSp>
          <p:nvGrpSpPr>
            <p:cNvPr id="78" name="Grupa 77">
              <a:extLst>
                <a:ext uri="{FF2B5EF4-FFF2-40B4-BE49-F238E27FC236}">
                  <a16:creationId xmlns:a16="http://schemas.microsoft.com/office/drawing/2014/main" id="{F020BBF2-F6C4-4530-94FA-DD431F87D8D4}"/>
                </a:ext>
              </a:extLst>
            </p:cNvPr>
            <p:cNvGrpSpPr/>
            <p:nvPr/>
          </p:nvGrpSpPr>
          <p:grpSpPr>
            <a:xfrm>
              <a:off x="7201542" y="3728149"/>
              <a:ext cx="2409088" cy="1717627"/>
              <a:chOff x="7201542" y="3882697"/>
              <a:chExt cx="2409088" cy="1717627"/>
            </a:xfrm>
          </p:grpSpPr>
          <p:pic>
            <p:nvPicPr>
              <p:cNvPr id="80" name="Slika 79">
                <a:extLst>
                  <a:ext uri="{FF2B5EF4-FFF2-40B4-BE49-F238E27FC236}">
                    <a16:creationId xmlns:a16="http://schemas.microsoft.com/office/drawing/2014/main" id="{360E97EE-37B2-442E-9C73-5070AE79FB65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513308" y="3882697"/>
                <a:ext cx="1760401" cy="1198801"/>
              </a:xfrm>
              <a:prstGeom prst="rect">
                <a:avLst/>
              </a:prstGeom>
            </p:spPr>
          </p:pic>
          <p:sp>
            <p:nvSpPr>
              <p:cNvPr id="81" name="TextBox 5">
                <a:extLst>
                  <a:ext uri="{FF2B5EF4-FFF2-40B4-BE49-F238E27FC236}">
                    <a16:creationId xmlns:a16="http://schemas.microsoft.com/office/drawing/2014/main" id="{DCDFC330-04C5-4A24-AE52-A2DF1F2A3860}"/>
                  </a:ext>
                </a:extLst>
              </p:cNvPr>
              <p:cNvSpPr txBox="1"/>
              <p:nvPr/>
            </p:nvSpPr>
            <p:spPr>
              <a:xfrm>
                <a:off x="7201542" y="5070206"/>
                <a:ext cx="2409088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Fabrika Marquardt</a:t>
                </a:r>
              </a:p>
              <a:p>
                <a:pPr fontAlgn="base"/>
                <a:r>
                  <a:rPr lang="sr-Latn-RS" b="1" dirty="0"/>
                  <a:t>Veles - Severna Makedonija</a:t>
                </a:r>
              </a:p>
            </p:txBody>
          </p:sp>
          <p:cxnSp>
            <p:nvCxnSpPr>
              <p:cNvPr id="82" name="Prava linija spajanja 81">
                <a:extLst>
                  <a:ext uri="{FF2B5EF4-FFF2-40B4-BE49-F238E27FC236}">
                    <a16:creationId xmlns:a16="http://schemas.microsoft.com/office/drawing/2014/main" id="{DA2E348C-EC74-4525-8966-B57CD48AC030}"/>
                  </a:ext>
                </a:extLst>
              </p:cNvPr>
              <p:cNvCxnSpPr/>
              <p:nvPr/>
            </p:nvCxnSpPr>
            <p:spPr>
              <a:xfrm>
                <a:off x="7464261" y="5588652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Ševron 113">
              <a:extLst>
                <a:ext uri="{FF2B5EF4-FFF2-40B4-BE49-F238E27FC236}">
                  <a16:creationId xmlns:a16="http://schemas.microsoft.com/office/drawing/2014/main" id="{9A8AFDD0-83B7-48E1-8138-56F86F3FE2F3}"/>
                </a:ext>
              </a:extLst>
            </p:cNvPr>
            <p:cNvSpPr/>
            <p:nvPr/>
          </p:nvSpPr>
          <p:spPr>
            <a:xfrm>
              <a:off x="7255422" y="5812563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2014</a:t>
              </a:r>
            </a:p>
          </p:txBody>
        </p:sp>
      </p:grpSp>
      <p:grpSp>
        <p:nvGrpSpPr>
          <p:cNvPr id="101" name="Grupa 100">
            <a:extLst>
              <a:ext uri="{FF2B5EF4-FFF2-40B4-BE49-F238E27FC236}">
                <a16:creationId xmlns:a16="http://schemas.microsoft.com/office/drawing/2014/main" id="{140B2B35-F9AF-4C70-A286-2E67D1C52A4D}"/>
              </a:ext>
            </a:extLst>
          </p:cNvPr>
          <p:cNvGrpSpPr/>
          <p:nvPr/>
        </p:nvGrpSpPr>
        <p:grpSpPr>
          <a:xfrm>
            <a:off x="9323374" y="3817541"/>
            <a:ext cx="2409088" cy="2360748"/>
            <a:chOff x="9511629" y="3728149"/>
            <a:chExt cx="2409088" cy="2360748"/>
          </a:xfrm>
        </p:grpSpPr>
        <p:grpSp>
          <p:nvGrpSpPr>
            <p:cNvPr id="102" name="Grupa 101">
              <a:extLst>
                <a:ext uri="{FF2B5EF4-FFF2-40B4-BE49-F238E27FC236}">
                  <a16:creationId xmlns:a16="http://schemas.microsoft.com/office/drawing/2014/main" id="{A3094580-96B0-4AFB-BF8C-E6559AB9472B}"/>
                </a:ext>
              </a:extLst>
            </p:cNvPr>
            <p:cNvGrpSpPr/>
            <p:nvPr/>
          </p:nvGrpSpPr>
          <p:grpSpPr>
            <a:xfrm>
              <a:off x="9511629" y="3728149"/>
              <a:ext cx="2409088" cy="1710729"/>
              <a:chOff x="9511629" y="3882697"/>
              <a:chExt cx="2409088" cy="1710729"/>
            </a:xfrm>
          </p:grpSpPr>
          <p:sp>
            <p:nvSpPr>
              <p:cNvPr id="104" name="TextBox 5">
                <a:extLst>
                  <a:ext uri="{FF2B5EF4-FFF2-40B4-BE49-F238E27FC236}">
                    <a16:creationId xmlns:a16="http://schemas.microsoft.com/office/drawing/2014/main" id="{310A40D2-60C4-4249-9131-5C91475C5ECA}"/>
                  </a:ext>
                </a:extLst>
              </p:cNvPr>
              <p:cNvSpPr txBox="1"/>
              <p:nvPr/>
            </p:nvSpPr>
            <p:spPr>
              <a:xfrm>
                <a:off x="9511629" y="5070206"/>
                <a:ext cx="2409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Swarovski</a:t>
                </a:r>
                <a:br>
                  <a:rPr lang="sr-Latn-RS" b="1" dirty="0"/>
                </a:br>
                <a:r>
                  <a:rPr lang="sr-Latn-RS" b="1" dirty="0"/>
                  <a:t>Subotica</a:t>
                </a:r>
              </a:p>
            </p:txBody>
          </p:sp>
          <p:cxnSp>
            <p:nvCxnSpPr>
              <p:cNvPr id="105" name="Prava linija spajanja 104">
                <a:extLst>
                  <a:ext uri="{FF2B5EF4-FFF2-40B4-BE49-F238E27FC236}">
                    <a16:creationId xmlns:a16="http://schemas.microsoft.com/office/drawing/2014/main" id="{10F83AD5-DD3F-46A5-B07D-84B5BA79229C}"/>
                  </a:ext>
                </a:extLst>
              </p:cNvPr>
              <p:cNvCxnSpPr/>
              <p:nvPr/>
            </p:nvCxnSpPr>
            <p:spPr>
              <a:xfrm>
                <a:off x="9774348" y="5588652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6" name="Slika 105">
                <a:extLst>
                  <a:ext uri="{FF2B5EF4-FFF2-40B4-BE49-F238E27FC236}">
                    <a16:creationId xmlns:a16="http://schemas.microsoft.com/office/drawing/2014/main" id="{A841F98E-032B-4B80-A8AC-FAB16275052C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852576" y="3882697"/>
                <a:ext cx="1760400" cy="1198801"/>
              </a:xfrm>
              <a:prstGeom prst="rect">
                <a:avLst/>
              </a:prstGeom>
            </p:spPr>
          </p:pic>
        </p:grpSp>
        <p:sp>
          <p:nvSpPr>
            <p:cNvPr id="103" name="Ševron 114">
              <a:extLst>
                <a:ext uri="{FF2B5EF4-FFF2-40B4-BE49-F238E27FC236}">
                  <a16:creationId xmlns:a16="http://schemas.microsoft.com/office/drawing/2014/main" id="{0E958A52-989D-48B6-8B10-3AB57DA92AC5}"/>
                </a:ext>
              </a:extLst>
            </p:cNvPr>
            <p:cNvSpPr/>
            <p:nvPr/>
          </p:nvSpPr>
          <p:spPr>
            <a:xfrm>
              <a:off x="9558108" y="5812563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2015</a:t>
              </a:r>
            </a:p>
          </p:txBody>
        </p:sp>
      </p:grpSp>
      <p:grpSp>
        <p:nvGrpSpPr>
          <p:cNvPr id="113" name="Grupa 112">
            <a:extLst>
              <a:ext uri="{FF2B5EF4-FFF2-40B4-BE49-F238E27FC236}">
                <a16:creationId xmlns:a16="http://schemas.microsoft.com/office/drawing/2014/main" id="{C436F5F4-4151-4612-9B66-84C6A9F05EA2}"/>
              </a:ext>
            </a:extLst>
          </p:cNvPr>
          <p:cNvGrpSpPr/>
          <p:nvPr/>
        </p:nvGrpSpPr>
        <p:grpSpPr>
          <a:xfrm>
            <a:off x="7114960" y="3817541"/>
            <a:ext cx="2411674" cy="2360748"/>
            <a:chOff x="315463" y="3737246"/>
            <a:chExt cx="2411674" cy="2360748"/>
          </a:xfrm>
        </p:grpSpPr>
        <p:grpSp>
          <p:nvGrpSpPr>
            <p:cNvPr id="121" name="Grupa 120">
              <a:extLst>
                <a:ext uri="{FF2B5EF4-FFF2-40B4-BE49-F238E27FC236}">
                  <a16:creationId xmlns:a16="http://schemas.microsoft.com/office/drawing/2014/main" id="{69153B46-5677-4FF4-BA6F-B4EBB3ED9E82}"/>
                </a:ext>
              </a:extLst>
            </p:cNvPr>
            <p:cNvGrpSpPr/>
            <p:nvPr/>
          </p:nvGrpSpPr>
          <p:grpSpPr>
            <a:xfrm>
              <a:off x="318049" y="3737246"/>
              <a:ext cx="2409088" cy="1709299"/>
              <a:chOff x="318049" y="3866034"/>
              <a:chExt cx="2409088" cy="1709299"/>
            </a:xfrm>
          </p:grpSpPr>
          <p:pic>
            <p:nvPicPr>
              <p:cNvPr id="123" name="Slika 122">
                <a:extLst>
                  <a:ext uri="{FF2B5EF4-FFF2-40B4-BE49-F238E27FC236}">
                    <a16:creationId xmlns:a16="http://schemas.microsoft.com/office/drawing/2014/main" id="{88C4942C-FAE8-4539-8F63-C3AEB62807C1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2730" y="3866034"/>
                <a:ext cx="1759725" cy="1200014"/>
              </a:xfrm>
              <a:prstGeom prst="rect">
                <a:avLst/>
              </a:prstGeom>
            </p:spPr>
          </p:pic>
          <p:sp>
            <p:nvSpPr>
              <p:cNvPr id="124" name="TextBox 5">
                <a:extLst>
                  <a:ext uri="{FF2B5EF4-FFF2-40B4-BE49-F238E27FC236}">
                    <a16:creationId xmlns:a16="http://schemas.microsoft.com/office/drawing/2014/main" id="{D1549D7E-2234-438B-A48E-FD16B75C39FD}"/>
                  </a:ext>
                </a:extLst>
              </p:cNvPr>
              <p:cNvSpPr txBox="1"/>
              <p:nvPr/>
            </p:nvSpPr>
            <p:spPr>
              <a:xfrm>
                <a:off x="318049" y="5045215"/>
                <a:ext cx="2409088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pt-BR" b="1" dirty="0">
                    <a:solidFill>
                      <a:schemeClr val="tx2">
                        <a:lumMod val="10000"/>
                      </a:schemeClr>
                    </a:solidFill>
                  </a:rPr>
                  <a:t>Emporio Biznis Centar</a:t>
                </a:r>
                <a:b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pt-BR" b="1" dirty="0">
                    <a:solidFill>
                      <a:schemeClr val="tx2">
                        <a:lumMod val="10000"/>
                      </a:schemeClr>
                    </a:solidFill>
                  </a:rPr>
                  <a:t>Skoplje </a:t>
                </a: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-</a:t>
                </a:r>
                <a:r>
                  <a:rPr lang="pt-BR" b="1" dirty="0">
                    <a:solidFill>
                      <a:schemeClr val="tx2">
                        <a:lumMod val="10000"/>
                      </a:schemeClr>
                    </a:solidFill>
                  </a:rPr>
                  <a:t> </a:t>
                </a: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Severna </a:t>
                </a:r>
                <a:r>
                  <a:rPr lang="pt-BR" b="1" dirty="0">
                    <a:solidFill>
                      <a:schemeClr val="tx2">
                        <a:lumMod val="10000"/>
                      </a:schemeClr>
                    </a:solidFill>
                  </a:rPr>
                  <a:t>Makedonija</a:t>
                </a:r>
              </a:p>
            </p:txBody>
          </p:sp>
          <p:cxnSp>
            <p:nvCxnSpPr>
              <p:cNvPr id="125" name="Prava linija spajanja 124">
                <a:extLst>
                  <a:ext uri="{FF2B5EF4-FFF2-40B4-BE49-F238E27FC236}">
                    <a16:creationId xmlns:a16="http://schemas.microsoft.com/office/drawing/2014/main" id="{840F5D89-EAB0-4FC8-A44B-B008CF703523}"/>
                  </a:ext>
                </a:extLst>
              </p:cNvPr>
              <p:cNvCxnSpPr/>
              <p:nvPr/>
            </p:nvCxnSpPr>
            <p:spPr>
              <a:xfrm>
                <a:off x="580767" y="5571989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2" name="Ševron 84">
              <a:extLst>
                <a:ext uri="{FF2B5EF4-FFF2-40B4-BE49-F238E27FC236}">
                  <a16:creationId xmlns:a16="http://schemas.microsoft.com/office/drawing/2014/main" id="{00CB8C0D-1A02-4CDB-9FB9-743257CC761B}"/>
                </a:ext>
              </a:extLst>
            </p:cNvPr>
            <p:cNvSpPr/>
            <p:nvPr/>
          </p:nvSpPr>
          <p:spPr>
            <a:xfrm>
              <a:off x="315463" y="5821660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2015</a:t>
              </a:r>
            </a:p>
          </p:txBody>
        </p:sp>
      </p:grpSp>
      <p:grpSp>
        <p:nvGrpSpPr>
          <p:cNvPr id="151" name="Grupa 150">
            <a:extLst>
              <a:ext uri="{FF2B5EF4-FFF2-40B4-BE49-F238E27FC236}">
                <a16:creationId xmlns:a16="http://schemas.microsoft.com/office/drawing/2014/main" id="{E03DCCDC-A6CC-4682-93B1-0925DA9019E3}"/>
              </a:ext>
            </a:extLst>
          </p:cNvPr>
          <p:cNvGrpSpPr/>
          <p:nvPr/>
        </p:nvGrpSpPr>
        <p:grpSpPr>
          <a:xfrm>
            <a:off x="7150911" y="1043147"/>
            <a:ext cx="2409088" cy="2447111"/>
            <a:chOff x="4891456" y="1059171"/>
            <a:chExt cx="2409088" cy="2447111"/>
          </a:xfrm>
        </p:grpSpPr>
        <p:grpSp>
          <p:nvGrpSpPr>
            <p:cNvPr id="154" name="Grupa 153">
              <a:extLst>
                <a:ext uri="{FF2B5EF4-FFF2-40B4-BE49-F238E27FC236}">
                  <a16:creationId xmlns:a16="http://schemas.microsoft.com/office/drawing/2014/main" id="{F366B2DB-59E4-4CC8-8421-49849823533F}"/>
                </a:ext>
              </a:extLst>
            </p:cNvPr>
            <p:cNvGrpSpPr/>
            <p:nvPr/>
          </p:nvGrpSpPr>
          <p:grpSpPr>
            <a:xfrm>
              <a:off x="4891456" y="1059171"/>
              <a:ext cx="2409088" cy="1721453"/>
              <a:chOff x="4891456" y="1329630"/>
              <a:chExt cx="2409088" cy="1721453"/>
            </a:xfrm>
          </p:grpSpPr>
          <p:pic>
            <p:nvPicPr>
              <p:cNvPr id="170" name="Slika 169">
                <a:extLst>
                  <a:ext uri="{FF2B5EF4-FFF2-40B4-BE49-F238E27FC236}">
                    <a16:creationId xmlns:a16="http://schemas.microsoft.com/office/drawing/2014/main" id="{D174EC6B-D480-463D-8794-923BCDAE49E1}"/>
                  </a:ext>
                </a:extLst>
              </p:cNvPr>
              <p:cNvPicPr>
                <a:picLocks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16137" y="1329630"/>
                <a:ext cx="1759725" cy="1198800"/>
              </a:xfrm>
              <a:prstGeom prst="rect">
                <a:avLst/>
              </a:prstGeom>
            </p:spPr>
          </p:pic>
          <p:sp>
            <p:nvSpPr>
              <p:cNvPr id="171" name="TextBox 5">
                <a:extLst>
                  <a:ext uri="{FF2B5EF4-FFF2-40B4-BE49-F238E27FC236}">
                    <a16:creationId xmlns:a16="http://schemas.microsoft.com/office/drawing/2014/main" id="{387EA746-2E17-48F7-99ED-70762E7555CE}"/>
                  </a:ext>
                </a:extLst>
              </p:cNvPr>
              <p:cNvSpPr txBox="1"/>
              <p:nvPr/>
            </p:nvSpPr>
            <p:spPr>
              <a:xfrm>
                <a:off x="4891456" y="2527863"/>
                <a:ext cx="2409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Stublina</a:t>
                </a:r>
                <a:br>
                  <a:rPr lang="sr-Latn-RS" b="1" dirty="0"/>
                </a:br>
                <a:r>
                  <a:rPr lang="sr-Latn-RS" b="1" dirty="0"/>
                  <a:t>Aranđelovac</a:t>
                </a:r>
              </a:p>
            </p:txBody>
          </p:sp>
          <p:cxnSp>
            <p:nvCxnSpPr>
              <p:cNvPr id="172" name="Prava linija spajanja 171">
                <a:extLst>
                  <a:ext uri="{FF2B5EF4-FFF2-40B4-BE49-F238E27FC236}">
                    <a16:creationId xmlns:a16="http://schemas.microsoft.com/office/drawing/2014/main" id="{D86E8937-976D-4484-800E-C8E1BA73827D}"/>
                  </a:ext>
                </a:extLst>
              </p:cNvPr>
              <p:cNvCxnSpPr/>
              <p:nvPr/>
            </p:nvCxnSpPr>
            <p:spPr>
              <a:xfrm>
                <a:off x="5154175" y="3046309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7" name="Ševron 107">
              <a:extLst>
                <a:ext uri="{FF2B5EF4-FFF2-40B4-BE49-F238E27FC236}">
                  <a16:creationId xmlns:a16="http://schemas.microsoft.com/office/drawing/2014/main" id="{667389E9-5E0C-4DED-98F7-66F6485D67D4}"/>
                </a:ext>
              </a:extLst>
            </p:cNvPr>
            <p:cNvSpPr/>
            <p:nvPr/>
          </p:nvSpPr>
          <p:spPr>
            <a:xfrm>
              <a:off x="4895329" y="3229948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2013</a:t>
              </a:r>
            </a:p>
          </p:txBody>
        </p:sp>
      </p:grpSp>
      <p:grpSp>
        <p:nvGrpSpPr>
          <p:cNvPr id="173" name="Grupa 172">
            <a:extLst>
              <a:ext uri="{FF2B5EF4-FFF2-40B4-BE49-F238E27FC236}">
                <a16:creationId xmlns:a16="http://schemas.microsoft.com/office/drawing/2014/main" id="{314A3FE2-5828-4E88-A3B4-01FA5C45DB92}"/>
              </a:ext>
            </a:extLst>
          </p:cNvPr>
          <p:cNvGrpSpPr/>
          <p:nvPr/>
        </p:nvGrpSpPr>
        <p:grpSpPr>
          <a:xfrm>
            <a:off x="2503714" y="3808822"/>
            <a:ext cx="2409088" cy="2369467"/>
            <a:chOff x="271284" y="3728149"/>
            <a:chExt cx="2409088" cy="2369467"/>
          </a:xfrm>
        </p:grpSpPr>
        <p:grpSp>
          <p:nvGrpSpPr>
            <p:cNvPr id="174" name="Grupa 173">
              <a:extLst>
                <a:ext uri="{FF2B5EF4-FFF2-40B4-BE49-F238E27FC236}">
                  <a16:creationId xmlns:a16="http://schemas.microsoft.com/office/drawing/2014/main" id="{1C85CD7D-2884-44DE-840C-C9BE7906E0EA}"/>
                </a:ext>
              </a:extLst>
            </p:cNvPr>
            <p:cNvGrpSpPr/>
            <p:nvPr/>
          </p:nvGrpSpPr>
          <p:grpSpPr>
            <a:xfrm>
              <a:off x="271284" y="3728149"/>
              <a:ext cx="2409088" cy="1717627"/>
              <a:chOff x="271284" y="3882697"/>
              <a:chExt cx="2409088" cy="1717627"/>
            </a:xfrm>
          </p:grpSpPr>
          <p:pic>
            <p:nvPicPr>
              <p:cNvPr id="207" name="Slika 206">
                <a:extLst>
                  <a:ext uri="{FF2B5EF4-FFF2-40B4-BE49-F238E27FC236}">
                    <a16:creationId xmlns:a16="http://schemas.microsoft.com/office/drawing/2014/main" id="{20023FB5-2483-472C-9F9B-CB522D707F53}"/>
                  </a:ext>
                </a:extLst>
              </p:cNvPr>
              <p:cNvPicPr>
                <a:picLocks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5965" y="3882697"/>
                <a:ext cx="1759725" cy="1198801"/>
              </a:xfrm>
              <a:prstGeom prst="rect">
                <a:avLst/>
              </a:prstGeom>
            </p:spPr>
          </p:pic>
          <p:sp>
            <p:nvSpPr>
              <p:cNvPr id="208" name="TextBox 5">
                <a:extLst>
                  <a:ext uri="{FF2B5EF4-FFF2-40B4-BE49-F238E27FC236}">
                    <a16:creationId xmlns:a16="http://schemas.microsoft.com/office/drawing/2014/main" id="{7C1225E6-253C-469E-8BAF-BE81585DBB61}"/>
                  </a:ext>
                </a:extLst>
              </p:cNvPr>
              <p:cNvSpPr txBox="1"/>
              <p:nvPr/>
            </p:nvSpPr>
            <p:spPr>
              <a:xfrm>
                <a:off x="271284" y="5070206"/>
                <a:ext cx="2409088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Ohridska Banka</a:t>
                </a:r>
                <a:br>
                  <a:rPr lang="sr-Latn-RS" b="1" dirty="0"/>
                </a:br>
                <a:r>
                  <a:rPr lang="sr-Latn-RS" b="1" dirty="0"/>
                  <a:t>Ohrid - Severna Makedonija</a:t>
                </a:r>
              </a:p>
            </p:txBody>
          </p:sp>
          <p:cxnSp>
            <p:nvCxnSpPr>
              <p:cNvPr id="209" name="Prava linija spajanja 208">
                <a:extLst>
                  <a:ext uri="{FF2B5EF4-FFF2-40B4-BE49-F238E27FC236}">
                    <a16:creationId xmlns:a16="http://schemas.microsoft.com/office/drawing/2014/main" id="{CECB42F1-C3BE-48A2-A51D-303B55CCB35D}"/>
                  </a:ext>
                </a:extLst>
              </p:cNvPr>
              <p:cNvCxnSpPr/>
              <p:nvPr/>
            </p:nvCxnSpPr>
            <p:spPr>
              <a:xfrm>
                <a:off x="534003" y="5588652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5" name="Ševron 110">
              <a:extLst>
                <a:ext uri="{FF2B5EF4-FFF2-40B4-BE49-F238E27FC236}">
                  <a16:creationId xmlns:a16="http://schemas.microsoft.com/office/drawing/2014/main" id="{9BBFE75D-104C-48C2-9DE5-21454B99628D}"/>
                </a:ext>
              </a:extLst>
            </p:cNvPr>
            <p:cNvSpPr/>
            <p:nvPr/>
          </p:nvSpPr>
          <p:spPr>
            <a:xfrm>
              <a:off x="359323" y="5821282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2014</a:t>
              </a:r>
            </a:p>
          </p:txBody>
        </p:sp>
      </p:grpSp>
      <p:grpSp>
        <p:nvGrpSpPr>
          <p:cNvPr id="216" name="Grupa 215">
            <a:extLst>
              <a:ext uri="{FF2B5EF4-FFF2-40B4-BE49-F238E27FC236}">
                <a16:creationId xmlns:a16="http://schemas.microsoft.com/office/drawing/2014/main" id="{70568594-C96C-4C98-BA98-5019D7528BF0}"/>
              </a:ext>
            </a:extLst>
          </p:cNvPr>
          <p:cNvGrpSpPr/>
          <p:nvPr/>
        </p:nvGrpSpPr>
        <p:grpSpPr>
          <a:xfrm>
            <a:off x="4860067" y="1042577"/>
            <a:ext cx="2409088" cy="2447681"/>
            <a:chOff x="2581370" y="1058601"/>
            <a:chExt cx="2409088" cy="2447681"/>
          </a:xfrm>
        </p:grpSpPr>
        <p:grpSp>
          <p:nvGrpSpPr>
            <p:cNvPr id="217" name="Grupa 216">
              <a:extLst>
                <a:ext uri="{FF2B5EF4-FFF2-40B4-BE49-F238E27FC236}">
                  <a16:creationId xmlns:a16="http://schemas.microsoft.com/office/drawing/2014/main" id="{D8CC19F2-4553-4940-8611-EA342811A2C0}"/>
                </a:ext>
              </a:extLst>
            </p:cNvPr>
            <p:cNvGrpSpPr/>
            <p:nvPr/>
          </p:nvGrpSpPr>
          <p:grpSpPr>
            <a:xfrm>
              <a:off x="2581370" y="1058601"/>
              <a:ext cx="2409088" cy="1728921"/>
              <a:chOff x="2581370" y="1329060"/>
              <a:chExt cx="2409088" cy="1728921"/>
            </a:xfrm>
          </p:grpSpPr>
          <p:sp>
            <p:nvSpPr>
              <p:cNvPr id="219" name="TextBox 5">
                <a:extLst>
                  <a:ext uri="{FF2B5EF4-FFF2-40B4-BE49-F238E27FC236}">
                    <a16:creationId xmlns:a16="http://schemas.microsoft.com/office/drawing/2014/main" id="{6EA7D37F-0767-46CE-8793-BAF105463EE5}"/>
                  </a:ext>
                </a:extLst>
              </p:cNvPr>
              <p:cNvSpPr txBox="1"/>
              <p:nvPr/>
            </p:nvSpPr>
            <p:spPr>
              <a:xfrm>
                <a:off x="2581370" y="2527863"/>
                <a:ext cx="2409088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Kromberg &amp; Schubert</a:t>
                </a:r>
                <a:br>
                  <a:rPr lang="sr-Latn-RS" b="1" dirty="0"/>
                </a:br>
                <a:r>
                  <a:rPr lang="sr-Latn-RS" b="1" dirty="0"/>
                  <a:t>Bitolj - Severna Makedonija</a:t>
                </a:r>
              </a:p>
            </p:txBody>
          </p:sp>
          <p:cxnSp>
            <p:nvCxnSpPr>
              <p:cNvPr id="220" name="Prava linija spajanja 219">
                <a:extLst>
                  <a:ext uri="{FF2B5EF4-FFF2-40B4-BE49-F238E27FC236}">
                    <a16:creationId xmlns:a16="http://schemas.microsoft.com/office/drawing/2014/main" id="{713268C9-F423-467A-9CC0-72A7C9250486}"/>
                  </a:ext>
                </a:extLst>
              </p:cNvPr>
              <p:cNvCxnSpPr/>
              <p:nvPr/>
            </p:nvCxnSpPr>
            <p:spPr>
              <a:xfrm>
                <a:off x="2844089" y="3046309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21" name="Picture 18">
                <a:extLst>
                  <a:ext uri="{FF2B5EF4-FFF2-40B4-BE49-F238E27FC236}">
                    <a16:creationId xmlns:a16="http://schemas.microsoft.com/office/drawing/2014/main" id="{50D2A48C-EDEA-4315-BBAF-FFF6DEF4DE41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2906051" y="1329060"/>
                <a:ext cx="1759725" cy="11988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8" name="Ševron 106">
              <a:extLst>
                <a:ext uri="{FF2B5EF4-FFF2-40B4-BE49-F238E27FC236}">
                  <a16:creationId xmlns:a16="http://schemas.microsoft.com/office/drawing/2014/main" id="{2A9AFBD2-670E-412C-9177-978129264860}"/>
                </a:ext>
              </a:extLst>
            </p:cNvPr>
            <p:cNvSpPr/>
            <p:nvPr/>
          </p:nvSpPr>
          <p:spPr>
            <a:xfrm>
              <a:off x="2604940" y="322994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2013</a:t>
              </a:r>
            </a:p>
          </p:txBody>
        </p:sp>
      </p:grpSp>
      <p:grpSp>
        <p:nvGrpSpPr>
          <p:cNvPr id="228" name="Grupa 227">
            <a:extLst>
              <a:ext uri="{FF2B5EF4-FFF2-40B4-BE49-F238E27FC236}">
                <a16:creationId xmlns:a16="http://schemas.microsoft.com/office/drawing/2014/main" id="{B5BF5641-6EE7-420F-82E7-8F6D8A1CE56E}"/>
              </a:ext>
            </a:extLst>
          </p:cNvPr>
          <p:cNvGrpSpPr/>
          <p:nvPr/>
        </p:nvGrpSpPr>
        <p:grpSpPr>
          <a:xfrm>
            <a:off x="9413018" y="1021481"/>
            <a:ext cx="2462500" cy="2475812"/>
            <a:chOff x="7194895" y="3723980"/>
            <a:chExt cx="2462500" cy="2475812"/>
          </a:xfrm>
        </p:grpSpPr>
        <p:grpSp>
          <p:nvGrpSpPr>
            <p:cNvPr id="229" name="Grupa 228">
              <a:extLst>
                <a:ext uri="{FF2B5EF4-FFF2-40B4-BE49-F238E27FC236}">
                  <a16:creationId xmlns:a16="http://schemas.microsoft.com/office/drawing/2014/main" id="{8A3AE95F-B4B0-42A0-BFAC-482A27B52F29}"/>
                </a:ext>
              </a:extLst>
            </p:cNvPr>
            <p:cNvGrpSpPr/>
            <p:nvPr/>
          </p:nvGrpSpPr>
          <p:grpSpPr>
            <a:xfrm>
              <a:off x="7248307" y="3723980"/>
              <a:ext cx="2409088" cy="1745659"/>
              <a:chOff x="7248307" y="3852768"/>
              <a:chExt cx="2409088" cy="1745659"/>
            </a:xfrm>
          </p:grpSpPr>
          <p:pic>
            <p:nvPicPr>
              <p:cNvPr id="231" name="Slika 230">
                <a:extLst>
                  <a:ext uri="{FF2B5EF4-FFF2-40B4-BE49-F238E27FC236}">
                    <a16:creationId xmlns:a16="http://schemas.microsoft.com/office/drawing/2014/main" id="{4FA021BE-F77D-4A03-A28F-8881DAD44FAE}"/>
                  </a:ext>
                </a:extLst>
              </p:cNvPr>
              <p:cNvPicPr>
                <a:picLocks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72987" y="3852768"/>
                <a:ext cx="1759725" cy="1198800"/>
              </a:xfrm>
              <a:prstGeom prst="rect">
                <a:avLst/>
              </a:prstGeom>
            </p:spPr>
          </p:pic>
          <p:sp>
            <p:nvSpPr>
              <p:cNvPr id="232" name="TextBox 5">
                <a:extLst>
                  <a:ext uri="{FF2B5EF4-FFF2-40B4-BE49-F238E27FC236}">
                    <a16:creationId xmlns:a16="http://schemas.microsoft.com/office/drawing/2014/main" id="{21013473-23F9-4DE0-BBC5-5B75D4D3A4A2}"/>
                  </a:ext>
                </a:extLst>
              </p:cNvPr>
              <p:cNvSpPr txBox="1"/>
              <p:nvPr/>
            </p:nvSpPr>
            <p:spPr>
              <a:xfrm>
                <a:off x="7248307" y="5045215"/>
                <a:ext cx="2409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pl-PL" b="1" dirty="0">
                    <a:solidFill>
                      <a:schemeClr val="tx2">
                        <a:lumMod val="10000"/>
                      </a:schemeClr>
                    </a:solidFill>
                  </a:rPr>
                  <a:t>Stadion Shopping Center</a:t>
                </a:r>
                <a:br>
                  <a:rPr lang="pl-PL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pl-PL" b="1" dirty="0">
                    <a:solidFill>
                      <a:schemeClr val="tx2">
                        <a:lumMod val="10000"/>
                      </a:schemeClr>
                    </a:solidFill>
                  </a:rPr>
                  <a:t>Beograd</a:t>
                </a:r>
              </a:p>
            </p:txBody>
          </p:sp>
          <p:cxnSp>
            <p:nvCxnSpPr>
              <p:cNvPr id="233" name="Prava linija spajanja 232">
                <a:extLst>
                  <a:ext uri="{FF2B5EF4-FFF2-40B4-BE49-F238E27FC236}">
                    <a16:creationId xmlns:a16="http://schemas.microsoft.com/office/drawing/2014/main" id="{848F11B2-A9E6-4626-B835-6ABF742C04F5}"/>
                  </a:ext>
                </a:extLst>
              </p:cNvPr>
              <p:cNvCxnSpPr/>
              <p:nvPr/>
            </p:nvCxnSpPr>
            <p:spPr>
              <a:xfrm>
                <a:off x="7511024" y="5598427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0" name="Ševron 90">
              <a:extLst>
                <a:ext uri="{FF2B5EF4-FFF2-40B4-BE49-F238E27FC236}">
                  <a16:creationId xmlns:a16="http://schemas.microsoft.com/office/drawing/2014/main" id="{BD53CB8C-1E0C-432C-B9F1-09C2A163D887}"/>
                </a:ext>
              </a:extLst>
            </p:cNvPr>
            <p:cNvSpPr/>
            <p:nvPr/>
          </p:nvSpPr>
          <p:spPr>
            <a:xfrm>
              <a:off x="7194895" y="592345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2013</a:t>
              </a:r>
            </a:p>
          </p:txBody>
        </p:sp>
      </p:grpSp>
      <p:grpSp>
        <p:nvGrpSpPr>
          <p:cNvPr id="234" name="Grupa 233">
            <a:extLst>
              <a:ext uri="{FF2B5EF4-FFF2-40B4-BE49-F238E27FC236}">
                <a16:creationId xmlns:a16="http://schemas.microsoft.com/office/drawing/2014/main" id="{03255C0C-D371-45A5-AF24-56CFE96ECF6E}"/>
              </a:ext>
            </a:extLst>
          </p:cNvPr>
          <p:cNvGrpSpPr/>
          <p:nvPr/>
        </p:nvGrpSpPr>
        <p:grpSpPr>
          <a:xfrm>
            <a:off x="161483" y="1055497"/>
            <a:ext cx="2680019" cy="2427119"/>
            <a:chOff x="7087550" y="1050083"/>
            <a:chExt cx="2680019" cy="2427119"/>
          </a:xfrm>
        </p:grpSpPr>
        <p:grpSp>
          <p:nvGrpSpPr>
            <p:cNvPr id="235" name="Grupa 234">
              <a:extLst>
                <a:ext uri="{FF2B5EF4-FFF2-40B4-BE49-F238E27FC236}">
                  <a16:creationId xmlns:a16="http://schemas.microsoft.com/office/drawing/2014/main" id="{0DD22791-541D-40C1-B8D1-77A0A388F7B7}"/>
                </a:ext>
              </a:extLst>
            </p:cNvPr>
            <p:cNvGrpSpPr/>
            <p:nvPr/>
          </p:nvGrpSpPr>
          <p:grpSpPr>
            <a:xfrm>
              <a:off x="7087550" y="1050083"/>
              <a:ext cx="2680019" cy="1728351"/>
              <a:chOff x="7087550" y="1307663"/>
              <a:chExt cx="2680019" cy="1728351"/>
            </a:xfrm>
          </p:grpSpPr>
          <p:sp>
            <p:nvSpPr>
              <p:cNvPr id="237" name="TextBox 5">
                <a:extLst>
                  <a:ext uri="{FF2B5EF4-FFF2-40B4-BE49-F238E27FC236}">
                    <a16:creationId xmlns:a16="http://schemas.microsoft.com/office/drawing/2014/main" id="{CCA003EA-7A7E-43A7-B0BB-84899485245A}"/>
                  </a:ext>
                </a:extLst>
              </p:cNvPr>
              <p:cNvSpPr txBox="1"/>
              <p:nvPr/>
            </p:nvSpPr>
            <p:spPr>
              <a:xfrm>
                <a:off x="7087550" y="2505896"/>
                <a:ext cx="2680019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Termo-elektrana Nikola Tesla</a:t>
                </a:r>
                <a:br>
                  <a:rPr lang="sr-Latn-RS" b="1" dirty="0"/>
                </a:br>
                <a:r>
                  <a:rPr lang="sr-Latn-RS" b="1" dirty="0"/>
                  <a:t>Obrenovac</a:t>
                </a:r>
              </a:p>
            </p:txBody>
          </p:sp>
          <p:cxnSp>
            <p:nvCxnSpPr>
              <p:cNvPr id="238" name="Prava linija spajanja 237">
                <a:extLst>
                  <a:ext uri="{FF2B5EF4-FFF2-40B4-BE49-F238E27FC236}">
                    <a16:creationId xmlns:a16="http://schemas.microsoft.com/office/drawing/2014/main" id="{EBA1DE69-6D2F-4CD2-8E0A-1074C920447A}"/>
                  </a:ext>
                </a:extLst>
              </p:cNvPr>
              <p:cNvCxnSpPr/>
              <p:nvPr/>
            </p:nvCxnSpPr>
            <p:spPr>
              <a:xfrm>
                <a:off x="7464888" y="3011422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39" name="Slika 238">
                <a:extLst>
                  <a:ext uri="{FF2B5EF4-FFF2-40B4-BE49-F238E27FC236}">
                    <a16:creationId xmlns:a16="http://schemas.microsoft.com/office/drawing/2014/main" id="{EFA3C252-1D43-4007-BF96-EE8FDC1E6DDA}"/>
                  </a:ext>
                </a:extLst>
              </p:cNvPr>
              <p:cNvPicPr>
                <a:picLocks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13306" y="1307663"/>
                <a:ext cx="1759725" cy="1198800"/>
              </a:xfrm>
              <a:prstGeom prst="rect">
                <a:avLst/>
              </a:prstGeom>
            </p:spPr>
          </p:pic>
        </p:grpSp>
        <p:sp>
          <p:nvSpPr>
            <p:cNvPr id="236" name="Ševron 61">
              <a:extLst>
                <a:ext uri="{FF2B5EF4-FFF2-40B4-BE49-F238E27FC236}">
                  <a16:creationId xmlns:a16="http://schemas.microsoft.com/office/drawing/2014/main" id="{D7F4EBC3-DE47-462B-915A-851642DB5107}"/>
                </a:ext>
              </a:extLst>
            </p:cNvPr>
            <p:cNvSpPr/>
            <p:nvPr/>
          </p:nvSpPr>
          <p:spPr>
            <a:xfrm>
              <a:off x="7272556" y="320086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2012</a:t>
              </a:r>
            </a:p>
          </p:txBody>
        </p:sp>
      </p:grpSp>
      <p:grpSp>
        <p:nvGrpSpPr>
          <p:cNvPr id="240" name="Grupa 239">
            <a:extLst>
              <a:ext uri="{FF2B5EF4-FFF2-40B4-BE49-F238E27FC236}">
                <a16:creationId xmlns:a16="http://schemas.microsoft.com/office/drawing/2014/main" id="{F35AB634-862C-4174-AFE0-45F0CFE04705}"/>
              </a:ext>
            </a:extLst>
          </p:cNvPr>
          <p:cNvGrpSpPr/>
          <p:nvPr/>
        </p:nvGrpSpPr>
        <p:grpSpPr>
          <a:xfrm>
            <a:off x="101639" y="3808822"/>
            <a:ext cx="2776360" cy="2374240"/>
            <a:chOff x="127207" y="3731940"/>
            <a:chExt cx="2776360" cy="2374240"/>
          </a:xfrm>
        </p:grpSpPr>
        <p:grpSp>
          <p:nvGrpSpPr>
            <p:cNvPr id="241" name="Grupa 240">
              <a:extLst>
                <a:ext uri="{FF2B5EF4-FFF2-40B4-BE49-F238E27FC236}">
                  <a16:creationId xmlns:a16="http://schemas.microsoft.com/office/drawing/2014/main" id="{3A7F7D0D-98D8-4DF8-BFA9-29EAE175FB3B}"/>
                </a:ext>
              </a:extLst>
            </p:cNvPr>
            <p:cNvGrpSpPr/>
            <p:nvPr/>
          </p:nvGrpSpPr>
          <p:grpSpPr>
            <a:xfrm>
              <a:off x="127207" y="3731940"/>
              <a:ext cx="2776360" cy="1710729"/>
              <a:chOff x="127207" y="3860730"/>
              <a:chExt cx="2776360" cy="1710729"/>
            </a:xfrm>
          </p:grpSpPr>
          <p:pic>
            <p:nvPicPr>
              <p:cNvPr id="243" name="Slika 242">
                <a:extLst>
                  <a:ext uri="{FF2B5EF4-FFF2-40B4-BE49-F238E27FC236}">
                    <a16:creationId xmlns:a16="http://schemas.microsoft.com/office/drawing/2014/main" id="{38BFD99F-EE3B-494D-B909-97A0A6513E91}"/>
                  </a:ext>
                </a:extLst>
              </p:cNvPr>
              <p:cNvPicPr>
                <a:picLocks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5962" y="3860730"/>
                <a:ext cx="1759725" cy="1198801"/>
              </a:xfrm>
              <a:prstGeom prst="rect">
                <a:avLst/>
              </a:prstGeom>
            </p:spPr>
          </p:pic>
          <p:sp>
            <p:nvSpPr>
              <p:cNvPr id="244" name="TextBox 5">
                <a:extLst>
                  <a:ext uri="{FF2B5EF4-FFF2-40B4-BE49-F238E27FC236}">
                    <a16:creationId xmlns:a16="http://schemas.microsoft.com/office/drawing/2014/main" id="{44DCF334-69BF-44D7-B858-A92C0AE1AAEB}"/>
                  </a:ext>
                </a:extLst>
              </p:cNvPr>
              <p:cNvSpPr txBox="1"/>
              <p:nvPr/>
            </p:nvSpPr>
            <p:spPr>
              <a:xfrm>
                <a:off x="127207" y="5048239"/>
                <a:ext cx="27763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Međunarodni aerodrom</a:t>
                </a:r>
                <a:br>
                  <a:rPr lang="sr-Latn-RS" b="1" dirty="0"/>
                </a:br>
                <a:r>
                  <a:rPr lang="sr-Latn-RS" b="1" dirty="0"/>
                  <a:t>Nikola Tesla Beograd</a:t>
                </a:r>
              </a:p>
            </p:txBody>
          </p:sp>
          <p:cxnSp>
            <p:nvCxnSpPr>
              <p:cNvPr id="245" name="Prava linija spajanja 244">
                <a:extLst>
                  <a:ext uri="{FF2B5EF4-FFF2-40B4-BE49-F238E27FC236}">
                    <a16:creationId xmlns:a16="http://schemas.microsoft.com/office/drawing/2014/main" id="{79D99C94-91FF-4A09-9581-28A81881CA1B}"/>
                  </a:ext>
                </a:extLst>
              </p:cNvPr>
              <p:cNvCxnSpPr/>
              <p:nvPr/>
            </p:nvCxnSpPr>
            <p:spPr>
              <a:xfrm>
                <a:off x="534000" y="5566685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2" name="Ševron 102">
              <a:extLst>
                <a:ext uri="{FF2B5EF4-FFF2-40B4-BE49-F238E27FC236}">
                  <a16:creationId xmlns:a16="http://schemas.microsoft.com/office/drawing/2014/main" id="{2C562A8A-BC26-41AD-B4A5-D106C74B900D}"/>
                </a:ext>
              </a:extLst>
            </p:cNvPr>
            <p:cNvSpPr/>
            <p:nvPr/>
          </p:nvSpPr>
          <p:spPr>
            <a:xfrm>
              <a:off x="341667" y="5829846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2013</a:t>
              </a:r>
            </a:p>
          </p:txBody>
        </p:sp>
      </p:grpSp>
      <p:grpSp>
        <p:nvGrpSpPr>
          <p:cNvPr id="246" name="Grupa 245">
            <a:extLst>
              <a:ext uri="{FF2B5EF4-FFF2-40B4-BE49-F238E27FC236}">
                <a16:creationId xmlns:a16="http://schemas.microsoft.com/office/drawing/2014/main" id="{8A85FC5D-F7A4-4FE1-B8F3-51C7FF54F2A1}"/>
              </a:ext>
            </a:extLst>
          </p:cNvPr>
          <p:cNvGrpSpPr/>
          <p:nvPr/>
        </p:nvGrpSpPr>
        <p:grpSpPr>
          <a:xfrm>
            <a:off x="2520144" y="1042577"/>
            <a:ext cx="2514499" cy="2448116"/>
            <a:chOff x="9458923" y="1050083"/>
            <a:chExt cx="2514499" cy="2448116"/>
          </a:xfrm>
        </p:grpSpPr>
        <p:grpSp>
          <p:nvGrpSpPr>
            <p:cNvPr id="247" name="Grupa 246">
              <a:extLst>
                <a:ext uri="{FF2B5EF4-FFF2-40B4-BE49-F238E27FC236}">
                  <a16:creationId xmlns:a16="http://schemas.microsoft.com/office/drawing/2014/main" id="{77F6D9E3-D284-4C22-917D-7146AA316F00}"/>
                </a:ext>
              </a:extLst>
            </p:cNvPr>
            <p:cNvGrpSpPr/>
            <p:nvPr/>
          </p:nvGrpSpPr>
          <p:grpSpPr>
            <a:xfrm>
              <a:off x="9458923" y="1050083"/>
              <a:ext cx="2514499" cy="1721453"/>
              <a:chOff x="9458923" y="1307663"/>
              <a:chExt cx="2514499" cy="1721453"/>
            </a:xfrm>
          </p:grpSpPr>
          <p:pic>
            <p:nvPicPr>
              <p:cNvPr id="249" name="Slika 248">
                <a:extLst>
                  <a:ext uri="{FF2B5EF4-FFF2-40B4-BE49-F238E27FC236}">
                    <a16:creationId xmlns:a16="http://schemas.microsoft.com/office/drawing/2014/main" id="{CFD4A6E5-1E1C-40B8-BBC4-D6DAFBA53FB9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836309" y="1307663"/>
                <a:ext cx="1760401" cy="1198800"/>
              </a:xfrm>
              <a:prstGeom prst="rect">
                <a:avLst/>
              </a:prstGeom>
            </p:spPr>
          </p:pic>
          <p:sp>
            <p:nvSpPr>
              <p:cNvPr id="250" name="TextBox 5">
                <a:extLst>
                  <a:ext uri="{FF2B5EF4-FFF2-40B4-BE49-F238E27FC236}">
                    <a16:creationId xmlns:a16="http://schemas.microsoft.com/office/drawing/2014/main" id="{2717D67D-0F88-40FF-8793-4F998EDE6C4B}"/>
                  </a:ext>
                </a:extLst>
              </p:cNvPr>
              <p:cNvSpPr txBox="1"/>
              <p:nvPr/>
            </p:nvSpPr>
            <p:spPr>
              <a:xfrm>
                <a:off x="9458923" y="2505896"/>
                <a:ext cx="251449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City Mall</a:t>
                </a:r>
                <a:br>
                  <a:rPr lang="sr-Latn-RS" b="1" dirty="0"/>
                </a:br>
                <a:r>
                  <a:rPr lang="sr-Latn-RS" b="1" dirty="0"/>
                  <a:t>Skoplje - Severna Makedonija</a:t>
                </a:r>
              </a:p>
            </p:txBody>
          </p:sp>
          <p:cxnSp>
            <p:nvCxnSpPr>
              <p:cNvPr id="251" name="Prava linija spajanja 250">
                <a:extLst>
                  <a:ext uri="{FF2B5EF4-FFF2-40B4-BE49-F238E27FC236}">
                    <a16:creationId xmlns:a16="http://schemas.microsoft.com/office/drawing/2014/main" id="{CC3D5029-D33B-4A59-8A26-1D5E04FD540A}"/>
                  </a:ext>
                </a:extLst>
              </p:cNvPr>
              <p:cNvCxnSpPr/>
              <p:nvPr/>
            </p:nvCxnSpPr>
            <p:spPr>
              <a:xfrm>
                <a:off x="9774347" y="3024342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8" name="Ševron 62">
              <a:extLst>
                <a:ext uri="{FF2B5EF4-FFF2-40B4-BE49-F238E27FC236}">
                  <a16:creationId xmlns:a16="http://schemas.microsoft.com/office/drawing/2014/main" id="{ED934019-7A03-4F56-BEAA-AEF9A8AE36DA}"/>
                </a:ext>
              </a:extLst>
            </p:cNvPr>
            <p:cNvSpPr/>
            <p:nvPr/>
          </p:nvSpPr>
          <p:spPr>
            <a:xfrm>
              <a:off x="9553582" y="3221865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01556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upa 113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115" name="Pravougaonik 114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116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20644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Reference</a:t>
              </a:r>
            </a:p>
          </p:txBody>
        </p:sp>
        <p:sp>
          <p:nvSpPr>
            <p:cNvPr id="117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pic>
        <p:nvPicPr>
          <p:cNvPr id="120" name="Slika 1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69" name="Grupa 68">
            <a:extLst>
              <a:ext uri="{FF2B5EF4-FFF2-40B4-BE49-F238E27FC236}">
                <a16:creationId xmlns:a16="http://schemas.microsoft.com/office/drawing/2014/main" id="{A3FAB8D6-CA76-4D84-9C9C-6EE283314855}"/>
              </a:ext>
            </a:extLst>
          </p:cNvPr>
          <p:cNvGrpSpPr/>
          <p:nvPr/>
        </p:nvGrpSpPr>
        <p:grpSpPr>
          <a:xfrm>
            <a:off x="5115781" y="982534"/>
            <a:ext cx="2409089" cy="2446466"/>
            <a:chOff x="2581367" y="3731940"/>
            <a:chExt cx="2409089" cy="2446466"/>
          </a:xfrm>
        </p:grpSpPr>
        <p:grpSp>
          <p:nvGrpSpPr>
            <p:cNvPr id="70" name="Grupa 69">
              <a:extLst>
                <a:ext uri="{FF2B5EF4-FFF2-40B4-BE49-F238E27FC236}">
                  <a16:creationId xmlns:a16="http://schemas.microsoft.com/office/drawing/2014/main" id="{83EF676D-F2B7-41CA-893B-57D9EADEC845}"/>
                </a:ext>
              </a:extLst>
            </p:cNvPr>
            <p:cNvGrpSpPr/>
            <p:nvPr/>
          </p:nvGrpSpPr>
          <p:grpSpPr>
            <a:xfrm>
              <a:off x="2581367" y="3731940"/>
              <a:ext cx="2409089" cy="1747342"/>
              <a:chOff x="2581367" y="3860730"/>
              <a:chExt cx="2409089" cy="1747342"/>
            </a:xfrm>
          </p:grpSpPr>
          <p:pic>
            <p:nvPicPr>
              <p:cNvPr id="72" name="Picture 20">
                <a:extLst>
                  <a:ext uri="{FF2B5EF4-FFF2-40B4-BE49-F238E27FC236}">
                    <a16:creationId xmlns:a16="http://schemas.microsoft.com/office/drawing/2014/main" id="{4E966BAC-9D0B-471B-8583-24A3CBF893E4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2906048" y="3860730"/>
                <a:ext cx="1759725" cy="11988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3" name="TextBox 5">
                <a:extLst>
                  <a:ext uri="{FF2B5EF4-FFF2-40B4-BE49-F238E27FC236}">
                    <a16:creationId xmlns:a16="http://schemas.microsoft.com/office/drawing/2014/main" id="{FF757DE0-63AE-43CA-8D48-A0030C86E71C}"/>
                  </a:ext>
                </a:extLst>
              </p:cNvPr>
              <p:cNvSpPr txBox="1"/>
              <p:nvPr/>
            </p:nvSpPr>
            <p:spPr>
              <a:xfrm>
                <a:off x="2581367" y="5048239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 err="1"/>
                  <a:t>Triton</a:t>
                </a:r>
                <a:r>
                  <a:rPr lang="sr-Latn-RS" b="1" dirty="0"/>
                  <a:t> </a:t>
                </a:r>
                <a:r>
                  <a:rPr lang="sr-Latn-RS" b="1" dirty="0" err="1"/>
                  <a:t>House</a:t>
                </a:r>
                <a:br>
                  <a:rPr lang="sr-Latn-RS" b="1" dirty="0"/>
                </a:br>
                <a:r>
                  <a:rPr lang="sr-Latn-RS" b="1" dirty="0"/>
                  <a:t>Frankfurt - Nemačka</a:t>
                </a:r>
              </a:p>
            </p:txBody>
          </p:sp>
          <p:cxnSp>
            <p:nvCxnSpPr>
              <p:cNvPr id="74" name="Prava linija spajanja 73">
                <a:extLst>
                  <a:ext uri="{FF2B5EF4-FFF2-40B4-BE49-F238E27FC236}">
                    <a16:creationId xmlns:a16="http://schemas.microsoft.com/office/drawing/2014/main" id="{1A6DBE75-34AE-4A2C-BD37-5AB8DC8480C7}"/>
                  </a:ext>
                </a:extLst>
              </p:cNvPr>
              <p:cNvCxnSpPr/>
              <p:nvPr/>
            </p:nvCxnSpPr>
            <p:spPr>
              <a:xfrm>
                <a:off x="2824729" y="5608072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Ševron 103">
              <a:extLst>
                <a:ext uri="{FF2B5EF4-FFF2-40B4-BE49-F238E27FC236}">
                  <a16:creationId xmlns:a16="http://schemas.microsoft.com/office/drawing/2014/main" id="{CAF9915E-A249-4E1D-BB72-6D4B6D89CFAE}"/>
                </a:ext>
              </a:extLst>
            </p:cNvPr>
            <p:cNvSpPr/>
            <p:nvPr/>
          </p:nvSpPr>
          <p:spPr>
            <a:xfrm>
              <a:off x="2651131" y="5902072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2015</a:t>
              </a:r>
            </a:p>
          </p:txBody>
        </p:sp>
      </p:grpSp>
      <p:grpSp>
        <p:nvGrpSpPr>
          <p:cNvPr id="75" name="Grupa 74">
            <a:extLst>
              <a:ext uri="{FF2B5EF4-FFF2-40B4-BE49-F238E27FC236}">
                <a16:creationId xmlns:a16="http://schemas.microsoft.com/office/drawing/2014/main" id="{B79911FF-4993-4867-8F3B-32D779D03651}"/>
              </a:ext>
            </a:extLst>
          </p:cNvPr>
          <p:cNvGrpSpPr/>
          <p:nvPr/>
        </p:nvGrpSpPr>
        <p:grpSpPr>
          <a:xfrm>
            <a:off x="2840926" y="1010037"/>
            <a:ext cx="2409088" cy="2418963"/>
            <a:chOff x="7201542" y="1058239"/>
            <a:chExt cx="2409088" cy="2418963"/>
          </a:xfrm>
        </p:grpSpPr>
        <p:grpSp>
          <p:nvGrpSpPr>
            <p:cNvPr id="76" name="Grupa 75">
              <a:extLst>
                <a:ext uri="{FF2B5EF4-FFF2-40B4-BE49-F238E27FC236}">
                  <a16:creationId xmlns:a16="http://schemas.microsoft.com/office/drawing/2014/main" id="{C5FD1289-1478-4E1B-9CA1-F886D49B1B9C}"/>
                </a:ext>
              </a:extLst>
            </p:cNvPr>
            <p:cNvGrpSpPr/>
            <p:nvPr/>
          </p:nvGrpSpPr>
          <p:grpSpPr>
            <a:xfrm>
              <a:off x="7201542" y="1058239"/>
              <a:ext cx="2409088" cy="1729283"/>
              <a:chOff x="7201542" y="1328698"/>
              <a:chExt cx="2409088" cy="1729283"/>
            </a:xfrm>
          </p:grpSpPr>
          <p:sp>
            <p:nvSpPr>
              <p:cNvPr id="127" name="TextBox 5">
                <a:extLst>
                  <a:ext uri="{FF2B5EF4-FFF2-40B4-BE49-F238E27FC236}">
                    <a16:creationId xmlns:a16="http://schemas.microsoft.com/office/drawing/2014/main" id="{E1D2BFEB-492A-442F-880B-72C73DA8F126}"/>
                  </a:ext>
                </a:extLst>
              </p:cNvPr>
              <p:cNvSpPr txBox="1"/>
              <p:nvPr/>
            </p:nvSpPr>
            <p:spPr>
              <a:xfrm>
                <a:off x="7201542" y="2527863"/>
                <a:ext cx="2409088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pl-PL" b="1" dirty="0"/>
                  <a:t>Hotelski kompleks Samal</a:t>
                </a:r>
                <a:br>
                  <a:rPr lang="pl-PL" b="1" dirty="0"/>
                </a:br>
                <a:r>
                  <a:rPr lang="pl-PL" b="1" dirty="0"/>
                  <a:t>Aktau - Kazakhstan</a:t>
                </a:r>
              </a:p>
            </p:txBody>
          </p:sp>
          <p:cxnSp>
            <p:nvCxnSpPr>
              <p:cNvPr id="128" name="Prava linija spajanja 127">
                <a:extLst>
                  <a:ext uri="{FF2B5EF4-FFF2-40B4-BE49-F238E27FC236}">
                    <a16:creationId xmlns:a16="http://schemas.microsoft.com/office/drawing/2014/main" id="{9F1771CE-C38D-460B-8428-199CBAA9F801}"/>
                  </a:ext>
                </a:extLst>
              </p:cNvPr>
              <p:cNvCxnSpPr/>
              <p:nvPr/>
            </p:nvCxnSpPr>
            <p:spPr>
              <a:xfrm>
                <a:off x="7464261" y="3046309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29" name="Slika 128">
                <a:extLst>
                  <a:ext uri="{FF2B5EF4-FFF2-40B4-BE49-F238E27FC236}">
                    <a16:creationId xmlns:a16="http://schemas.microsoft.com/office/drawing/2014/main" id="{FEF4740E-FB62-44F5-AA4D-0D2A82BCE33B}"/>
                  </a:ext>
                </a:extLst>
              </p:cNvPr>
              <p:cNvPicPr>
                <a:picLocks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13308" y="1328698"/>
                <a:ext cx="1759725" cy="1198801"/>
              </a:xfrm>
              <a:prstGeom prst="rect">
                <a:avLst/>
              </a:prstGeom>
            </p:spPr>
          </p:pic>
        </p:grpSp>
        <p:sp>
          <p:nvSpPr>
            <p:cNvPr id="126" name="Ševron 108">
              <a:extLst>
                <a:ext uri="{FF2B5EF4-FFF2-40B4-BE49-F238E27FC236}">
                  <a16:creationId xmlns:a16="http://schemas.microsoft.com/office/drawing/2014/main" id="{8347D0B0-E329-4800-8563-0236C323D2BE}"/>
                </a:ext>
              </a:extLst>
            </p:cNvPr>
            <p:cNvSpPr/>
            <p:nvPr/>
          </p:nvSpPr>
          <p:spPr>
            <a:xfrm>
              <a:off x="7272556" y="3200868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2015</a:t>
              </a:r>
            </a:p>
          </p:txBody>
        </p:sp>
      </p:grpSp>
      <p:grpSp>
        <p:nvGrpSpPr>
          <p:cNvPr id="130" name="Grupa 129">
            <a:extLst>
              <a:ext uri="{FF2B5EF4-FFF2-40B4-BE49-F238E27FC236}">
                <a16:creationId xmlns:a16="http://schemas.microsoft.com/office/drawing/2014/main" id="{370E7252-9638-45C1-A841-FA4D3B52A553}"/>
              </a:ext>
            </a:extLst>
          </p:cNvPr>
          <p:cNvGrpSpPr/>
          <p:nvPr/>
        </p:nvGrpSpPr>
        <p:grpSpPr>
          <a:xfrm>
            <a:off x="576572" y="3882510"/>
            <a:ext cx="2407502" cy="2439345"/>
            <a:chOff x="4892250" y="3739061"/>
            <a:chExt cx="2407502" cy="2439345"/>
          </a:xfrm>
        </p:grpSpPr>
        <p:grpSp>
          <p:nvGrpSpPr>
            <p:cNvPr id="131" name="Grupa 130">
              <a:extLst>
                <a:ext uri="{FF2B5EF4-FFF2-40B4-BE49-F238E27FC236}">
                  <a16:creationId xmlns:a16="http://schemas.microsoft.com/office/drawing/2014/main" id="{30E8A39D-1D9D-4B25-A564-340A789AD894}"/>
                </a:ext>
              </a:extLst>
            </p:cNvPr>
            <p:cNvGrpSpPr/>
            <p:nvPr/>
          </p:nvGrpSpPr>
          <p:grpSpPr>
            <a:xfrm>
              <a:off x="4892250" y="3739061"/>
              <a:ext cx="2407502" cy="1728361"/>
              <a:chOff x="4892250" y="3880730"/>
              <a:chExt cx="2407502" cy="1728361"/>
            </a:xfrm>
          </p:grpSpPr>
          <p:pic>
            <p:nvPicPr>
              <p:cNvPr id="133" name="Slika 132">
                <a:extLst>
                  <a:ext uri="{FF2B5EF4-FFF2-40B4-BE49-F238E27FC236}">
                    <a16:creationId xmlns:a16="http://schemas.microsoft.com/office/drawing/2014/main" id="{A3975151-81ED-4A94-9310-FD1C3BF68251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216718" y="3880730"/>
                <a:ext cx="1758566" cy="1183936"/>
              </a:xfrm>
              <a:prstGeom prst="rect">
                <a:avLst/>
              </a:prstGeom>
            </p:spPr>
          </p:pic>
          <p:sp>
            <p:nvSpPr>
              <p:cNvPr id="134" name="TextBox 5">
                <a:extLst>
                  <a:ext uri="{FF2B5EF4-FFF2-40B4-BE49-F238E27FC236}">
                    <a16:creationId xmlns:a16="http://schemas.microsoft.com/office/drawing/2014/main" id="{D978B192-C858-4B29-9986-8A9D74F00B73}"/>
                  </a:ext>
                </a:extLst>
              </p:cNvPr>
              <p:cNvSpPr txBox="1"/>
              <p:nvPr/>
            </p:nvSpPr>
            <p:spPr>
              <a:xfrm>
                <a:off x="4892250" y="5043408"/>
                <a:ext cx="2407502" cy="5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Forte </a:t>
                </a:r>
                <a:r>
                  <a:rPr lang="sr-Latn-RS" b="1" dirty="0" err="1">
                    <a:solidFill>
                      <a:schemeClr val="tx2">
                        <a:lumMod val="10000"/>
                      </a:schemeClr>
                    </a:solidFill>
                  </a:rPr>
                  <a:t>Bank</a:t>
                </a:r>
                <a:b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Astana - </a:t>
                </a:r>
                <a:r>
                  <a:rPr lang="sr-Latn-RS" b="1" dirty="0" err="1">
                    <a:solidFill>
                      <a:schemeClr val="tx2">
                        <a:lumMod val="10000"/>
                      </a:schemeClr>
                    </a:solidFill>
                  </a:rPr>
                  <a:t>Kazakhstan</a:t>
                </a:r>
                <a:endParaRPr lang="sr-Latn-RS" b="1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  <p:cxnSp>
            <p:nvCxnSpPr>
              <p:cNvPr id="135" name="Prava linija spajanja 134">
                <a:extLst>
                  <a:ext uri="{FF2B5EF4-FFF2-40B4-BE49-F238E27FC236}">
                    <a16:creationId xmlns:a16="http://schemas.microsoft.com/office/drawing/2014/main" id="{308BD8F7-3036-469D-BB09-1E3E7897C18E}"/>
                  </a:ext>
                </a:extLst>
              </p:cNvPr>
              <p:cNvCxnSpPr/>
              <p:nvPr/>
            </p:nvCxnSpPr>
            <p:spPr>
              <a:xfrm>
                <a:off x="5131685" y="5609091"/>
                <a:ext cx="188240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2" name="Ševron 68">
              <a:extLst>
                <a:ext uri="{FF2B5EF4-FFF2-40B4-BE49-F238E27FC236}">
                  <a16:creationId xmlns:a16="http://schemas.microsoft.com/office/drawing/2014/main" id="{9C330F38-91F7-473F-90AE-1644F12767AA}"/>
                </a:ext>
              </a:extLst>
            </p:cNvPr>
            <p:cNvSpPr/>
            <p:nvPr/>
          </p:nvSpPr>
          <p:spPr>
            <a:xfrm>
              <a:off x="4961844" y="5902072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2015</a:t>
              </a:r>
            </a:p>
          </p:txBody>
        </p:sp>
      </p:grpSp>
      <p:grpSp>
        <p:nvGrpSpPr>
          <p:cNvPr id="136" name="Grupa 135">
            <a:extLst>
              <a:ext uri="{FF2B5EF4-FFF2-40B4-BE49-F238E27FC236}">
                <a16:creationId xmlns:a16="http://schemas.microsoft.com/office/drawing/2014/main" id="{58CFD68D-24B1-4357-A55F-C64B465BCC3E}"/>
              </a:ext>
            </a:extLst>
          </p:cNvPr>
          <p:cNvGrpSpPr/>
          <p:nvPr/>
        </p:nvGrpSpPr>
        <p:grpSpPr>
          <a:xfrm>
            <a:off x="9653914" y="993384"/>
            <a:ext cx="2407817" cy="2430908"/>
            <a:chOff x="7202806" y="1046294"/>
            <a:chExt cx="2407817" cy="2430908"/>
          </a:xfrm>
        </p:grpSpPr>
        <p:grpSp>
          <p:nvGrpSpPr>
            <p:cNvPr id="137" name="Grupa 136">
              <a:extLst>
                <a:ext uri="{FF2B5EF4-FFF2-40B4-BE49-F238E27FC236}">
                  <a16:creationId xmlns:a16="http://schemas.microsoft.com/office/drawing/2014/main" id="{8867F2B2-7901-4AB0-806E-CD51FD070F1E}"/>
                </a:ext>
              </a:extLst>
            </p:cNvPr>
            <p:cNvGrpSpPr/>
            <p:nvPr/>
          </p:nvGrpSpPr>
          <p:grpSpPr>
            <a:xfrm>
              <a:off x="7202806" y="1046294"/>
              <a:ext cx="2407817" cy="1754881"/>
              <a:chOff x="7202806" y="1329630"/>
              <a:chExt cx="2407817" cy="1754881"/>
            </a:xfrm>
          </p:grpSpPr>
          <p:sp>
            <p:nvSpPr>
              <p:cNvPr id="139" name="TextBox 5">
                <a:extLst>
                  <a:ext uri="{FF2B5EF4-FFF2-40B4-BE49-F238E27FC236}">
                    <a16:creationId xmlns:a16="http://schemas.microsoft.com/office/drawing/2014/main" id="{5BAC77EE-195B-4957-BAA7-48C047D7B6FA}"/>
                  </a:ext>
                </a:extLst>
              </p:cNvPr>
              <p:cNvSpPr txBox="1"/>
              <p:nvPr/>
            </p:nvSpPr>
            <p:spPr>
              <a:xfrm>
                <a:off x="7202806" y="2516489"/>
                <a:ext cx="2407817" cy="5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pl-PL" b="1" dirty="0">
                    <a:solidFill>
                      <a:schemeClr val="tx2">
                        <a:lumMod val="10000"/>
                      </a:schemeClr>
                    </a:solidFill>
                  </a:rPr>
                  <a:t>Aviv Park</a:t>
                </a:r>
                <a:br>
                  <a:rPr lang="pl-PL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pl-PL" b="1" dirty="0">
                    <a:solidFill>
                      <a:schemeClr val="tx2">
                        <a:lumMod val="10000"/>
                      </a:schemeClr>
                    </a:solidFill>
                  </a:rPr>
                  <a:t>Zrenjanin</a:t>
                </a:r>
              </a:p>
            </p:txBody>
          </p:sp>
          <p:cxnSp>
            <p:nvCxnSpPr>
              <p:cNvPr id="140" name="Prava linija spajanja 139">
                <a:extLst>
                  <a:ext uri="{FF2B5EF4-FFF2-40B4-BE49-F238E27FC236}">
                    <a16:creationId xmlns:a16="http://schemas.microsoft.com/office/drawing/2014/main" id="{8DD1B265-6FC3-4E7E-97C7-A5C4DDE6C479}"/>
                  </a:ext>
                </a:extLst>
              </p:cNvPr>
              <p:cNvCxnSpPr/>
              <p:nvPr/>
            </p:nvCxnSpPr>
            <p:spPr>
              <a:xfrm>
                <a:off x="7453020" y="3084511"/>
                <a:ext cx="1880701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1" name="Picture 8" descr="Резултат слика за aviv park zrenjanin">
                <a:extLst>
                  <a:ext uri="{FF2B5EF4-FFF2-40B4-BE49-F238E27FC236}">
                    <a16:creationId xmlns:a16="http://schemas.microsoft.com/office/drawing/2014/main" id="{36AB9F6F-256D-482F-AF8F-5ABAD6734989}"/>
                  </a:ext>
                </a:extLst>
              </p:cNvPr>
              <p:cNvPicPr>
                <a:picLocks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7527430" y="1329630"/>
                <a:ext cx="1758566" cy="11839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38" name="Ševron 64">
              <a:extLst>
                <a:ext uri="{FF2B5EF4-FFF2-40B4-BE49-F238E27FC236}">
                  <a16:creationId xmlns:a16="http://schemas.microsoft.com/office/drawing/2014/main" id="{0A144FAA-52BD-4B02-A6B4-CE439B66366E}"/>
                </a:ext>
              </a:extLst>
            </p:cNvPr>
            <p:cNvSpPr/>
            <p:nvPr/>
          </p:nvSpPr>
          <p:spPr>
            <a:xfrm>
              <a:off x="7272556" y="320086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2015</a:t>
              </a:r>
            </a:p>
          </p:txBody>
        </p:sp>
      </p:grpSp>
      <p:grpSp>
        <p:nvGrpSpPr>
          <p:cNvPr id="142" name="Grupa 141">
            <a:extLst>
              <a:ext uri="{FF2B5EF4-FFF2-40B4-BE49-F238E27FC236}">
                <a16:creationId xmlns:a16="http://schemas.microsoft.com/office/drawing/2014/main" id="{2524594C-AE15-4912-B6D4-DFBE4836CFC0}"/>
              </a:ext>
            </a:extLst>
          </p:cNvPr>
          <p:cNvGrpSpPr/>
          <p:nvPr/>
        </p:nvGrpSpPr>
        <p:grpSpPr>
          <a:xfrm>
            <a:off x="7426451" y="1011736"/>
            <a:ext cx="2409088" cy="2417264"/>
            <a:chOff x="2628135" y="1059938"/>
            <a:chExt cx="2409088" cy="2417264"/>
          </a:xfrm>
        </p:grpSpPr>
        <p:grpSp>
          <p:nvGrpSpPr>
            <p:cNvPr id="143" name="Grupa 142">
              <a:extLst>
                <a:ext uri="{FF2B5EF4-FFF2-40B4-BE49-F238E27FC236}">
                  <a16:creationId xmlns:a16="http://schemas.microsoft.com/office/drawing/2014/main" id="{04C9C3EB-6A6C-4060-9FE8-1FFEF7E3ABA1}"/>
                </a:ext>
              </a:extLst>
            </p:cNvPr>
            <p:cNvGrpSpPr/>
            <p:nvPr/>
          </p:nvGrpSpPr>
          <p:grpSpPr>
            <a:xfrm>
              <a:off x="2628135" y="1059938"/>
              <a:ext cx="2409088" cy="1727584"/>
              <a:chOff x="2628135" y="1304639"/>
              <a:chExt cx="2409088" cy="1727584"/>
            </a:xfrm>
          </p:grpSpPr>
          <p:sp>
            <p:nvSpPr>
              <p:cNvPr id="145" name="TextBox 5">
                <a:extLst>
                  <a:ext uri="{FF2B5EF4-FFF2-40B4-BE49-F238E27FC236}">
                    <a16:creationId xmlns:a16="http://schemas.microsoft.com/office/drawing/2014/main" id="{11517135-3C77-469F-8EBB-C1B9A279CF20}"/>
                  </a:ext>
                </a:extLst>
              </p:cNvPr>
              <p:cNvSpPr txBox="1"/>
              <p:nvPr/>
            </p:nvSpPr>
            <p:spPr>
              <a:xfrm>
                <a:off x="2628135" y="2502872"/>
                <a:ext cx="2409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Laboratorija Hemofarm</a:t>
                </a:r>
                <a:br>
                  <a:rPr lang="sr-Latn-RS" b="1" dirty="0"/>
                </a:br>
                <a:r>
                  <a:rPr lang="sr-Latn-RS" b="1" dirty="0"/>
                  <a:t>Vršac</a:t>
                </a:r>
              </a:p>
            </p:txBody>
          </p:sp>
          <p:cxnSp>
            <p:nvCxnSpPr>
              <p:cNvPr id="146" name="Prava linija spajanja 145">
                <a:extLst>
                  <a:ext uri="{FF2B5EF4-FFF2-40B4-BE49-F238E27FC236}">
                    <a16:creationId xmlns:a16="http://schemas.microsoft.com/office/drawing/2014/main" id="{2192CA8E-D5E5-467E-AEDD-A9E747036D6A}"/>
                  </a:ext>
                </a:extLst>
              </p:cNvPr>
              <p:cNvCxnSpPr/>
              <p:nvPr/>
            </p:nvCxnSpPr>
            <p:spPr>
              <a:xfrm>
                <a:off x="2905425" y="3032223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7" name="Picture 18">
                <a:extLst>
                  <a:ext uri="{FF2B5EF4-FFF2-40B4-BE49-F238E27FC236}">
                    <a16:creationId xmlns:a16="http://schemas.microsoft.com/office/drawing/2014/main" id="{4A5D7AF5-382E-4792-BD39-D9DC4193AAB0}"/>
                  </a:ext>
                </a:extLst>
              </p:cNvPr>
              <p:cNvPicPr>
                <a:picLocks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52816" y="1304639"/>
                <a:ext cx="1760401" cy="11988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44" name="Ševron 77">
              <a:extLst>
                <a:ext uri="{FF2B5EF4-FFF2-40B4-BE49-F238E27FC236}">
                  <a16:creationId xmlns:a16="http://schemas.microsoft.com/office/drawing/2014/main" id="{1941244D-B904-4655-8643-CD6E9D9A7E3D}"/>
                </a:ext>
              </a:extLst>
            </p:cNvPr>
            <p:cNvSpPr/>
            <p:nvPr/>
          </p:nvSpPr>
          <p:spPr>
            <a:xfrm>
              <a:off x="2651131" y="3200868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2015</a:t>
              </a:r>
            </a:p>
          </p:txBody>
        </p:sp>
      </p:grpSp>
      <p:grpSp>
        <p:nvGrpSpPr>
          <p:cNvPr id="148" name="Grupa 147">
            <a:extLst>
              <a:ext uri="{FF2B5EF4-FFF2-40B4-BE49-F238E27FC236}">
                <a16:creationId xmlns:a16="http://schemas.microsoft.com/office/drawing/2014/main" id="{56E7DE17-97CD-44B1-BEE7-40753BC22274}"/>
              </a:ext>
            </a:extLst>
          </p:cNvPr>
          <p:cNvGrpSpPr/>
          <p:nvPr/>
        </p:nvGrpSpPr>
        <p:grpSpPr>
          <a:xfrm>
            <a:off x="552047" y="994743"/>
            <a:ext cx="2409088" cy="2427689"/>
            <a:chOff x="271280" y="1049513"/>
            <a:chExt cx="2409088" cy="2427689"/>
          </a:xfrm>
        </p:grpSpPr>
        <p:grpSp>
          <p:nvGrpSpPr>
            <p:cNvPr id="149" name="Grupa 148">
              <a:extLst>
                <a:ext uri="{FF2B5EF4-FFF2-40B4-BE49-F238E27FC236}">
                  <a16:creationId xmlns:a16="http://schemas.microsoft.com/office/drawing/2014/main" id="{819A340F-7D76-48E7-8D71-32E621C202A8}"/>
                </a:ext>
              </a:extLst>
            </p:cNvPr>
            <p:cNvGrpSpPr/>
            <p:nvPr/>
          </p:nvGrpSpPr>
          <p:grpSpPr>
            <a:xfrm>
              <a:off x="271280" y="1049513"/>
              <a:ext cx="2409088" cy="1722023"/>
              <a:chOff x="271280" y="1307093"/>
              <a:chExt cx="2409088" cy="1722023"/>
            </a:xfrm>
          </p:grpSpPr>
          <p:pic>
            <p:nvPicPr>
              <p:cNvPr id="152" name="Slika 151">
                <a:extLst>
                  <a:ext uri="{FF2B5EF4-FFF2-40B4-BE49-F238E27FC236}">
                    <a16:creationId xmlns:a16="http://schemas.microsoft.com/office/drawing/2014/main" id="{76FEC965-771B-4A6A-A146-D344E804B305}"/>
                  </a:ext>
                </a:extLst>
              </p:cNvPr>
              <p:cNvPicPr>
                <a:picLocks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95962" y="1307093"/>
                <a:ext cx="1760400" cy="1198800"/>
              </a:xfrm>
              <a:prstGeom prst="rect">
                <a:avLst/>
              </a:prstGeom>
              <a:noFill/>
            </p:spPr>
          </p:pic>
          <p:sp>
            <p:nvSpPr>
              <p:cNvPr id="153" name="TextBox 5">
                <a:extLst>
                  <a:ext uri="{FF2B5EF4-FFF2-40B4-BE49-F238E27FC236}">
                    <a16:creationId xmlns:a16="http://schemas.microsoft.com/office/drawing/2014/main" id="{4349DA7A-EB6E-497A-99DD-4EC346983A46}"/>
                  </a:ext>
                </a:extLst>
              </p:cNvPr>
              <p:cNvSpPr txBox="1"/>
              <p:nvPr/>
            </p:nvSpPr>
            <p:spPr>
              <a:xfrm>
                <a:off x="271280" y="2505896"/>
                <a:ext cx="240908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nl-NL" b="1" dirty="0"/>
                  <a:t>Rafinerija GASPROM NEFT Pančevo</a:t>
                </a:r>
              </a:p>
            </p:txBody>
          </p:sp>
          <p:cxnSp>
            <p:nvCxnSpPr>
              <p:cNvPr id="155" name="Prava linija spajanja 154">
                <a:extLst>
                  <a:ext uri="{FF2B5EF4-FFF2-40B4-BE49-F238E27FC236}">
                    <a16:creationId xmlns:a16="http://schemas.microsoft.com/office/drawing/2014/main" id="{AF95A366-18A2-4810-88EA-BB849BEC23BD}"/>
                  </a:ext>
                </a:extLst>
              </p:cNvPr>
              <p:cNvCxnSpPr/>
              <p:nvPr/>
            </p:nvCxnSpPr>
            <p:spPr>
              <a:xfrm>
                <a:off x="534000" y="3024341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0" name="Ševron 58">
              <a:extLst>
                <a:ext uri="{FF2B5EF4-FFF2-40B4-BE49-F238E27FC236}">
                  <a16:creationId xmlns:a16="http://schemas.microsoft.com/office/drawing/2014/main" id="{42390020-4195-4BDB-8692-56DAF2224D90}"/>
                </a:ext>
              </a:extLst>
            </p:cNvPr>
            <p:cNvSpPr/>
            <p:nvPr/>
          </p:nvSpPr>
          <p:spPr>
            <a:xfrm>
              <a:off x="340419" y="320086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2015</a:t>
              </a:r>
            </a:p>
          </p:txBody>
        </p:sp>
      </p:grpSp>
      <p:grpSp>
        <p:nvGrpSpPr>
          <p:cNvPr id="156" name="Grupa 155">
            <a:extLst>
              <a:ext uri="{FF2B5EF4-FFF2-40B4-BE49-F238E27FC236}">
                <a16:creationId xmlns:a16="http://schemas.microsoft.com/office/drawing/2014/main" id="{E3DACFE1-6E78-4DA0-AA9E-5D2D23C39421}"/>
              </a:ext>
            </a:extLst>
          </p:cNvPr>
          <p:cNvGrpSpPr/>
          <p:nvPr/>
        </p:nvGrpSpPr>
        <p:grpSpPr>
          <a:xfrm>
            <a:off x="2886069" y="3908659"/>
            <a:ext cx="2409088" cy="2413196"/>
            <a:chOff x="7248307" y="1059938"/>
            <a:chExt cx="2409088" cy="2413196"/>
          </a:xfrm>
        </p:grpSpPr>
        <p:grpSp>
          <p:nvGrpSpPr>
            <p:cNvPr id="158" name="Grupa 157">
              <a:extLst>
                <a:ext uri="{FF2B5EF4-FFF2-40B4-BE49-F238E27FC236}">
                  <a16:creationId xmlns:a16="http://schemas.microsoft.com/office/drawing/2014/main" id="{E3ACE9BD-DFE9-4B26-90E9-954863B16E5E}"/>
                </a:ext>
              </a:extLst>
            </p:cNvPr>
            <p:cNvGrpSpPr/>
            <p:nvPr/>
          </p:nvGrpSpPr>
          <p:grpSpPr>
            <a:xfrm>
              <a:off x="7248307" y="1059938"/>
              <a:ext cx="2409088" cy="1728351"/>
              <a:chOff x="7248307" y="1304639"/>
              <a:chExt cx="2409088" cy="1728351"/>
            </a:xfrm>
          </p:grpSpPr>
          <p:sp>
            <p:nvSpPr>
              <p:cNvPr id="160" name="TextBox 5">
                <a:extLst>
                  <a:ext uri="{FF2B5EF4-FFF2-40B4-BE49-F238E27FC236}">
                    <a16:creationId xmlns:a16="http://schemas.microsoft.com/office/drawing/2014/main" id="{7B2FA9BB-36BF-4803-A2A4-E5AFB6486E46}"/>
                  </a:ext>
                </a:extLst>
              </p:cNvPr>
              <p:cNvSpPr txBox="1"/>
              <p:nvPr/>
            </p:nvSpPr>
            <p:spPr>
              <a:xfrm>
                <a:off x="7248307" y="2502872"/>
                <a:ext cx="2409088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Hutchison</a:t>
                </a:r>
                <a:b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Ruma</a:t>
                </a:r>
              </a:p>
            </p:txBody>
          </p:sp>
          <p:cxnSp>
            <p:nvCxnSpPr>
              <p:cNvPr id="161" name="Prava linija spajanja 160">
                <a:extLst>
                  <a:ext uri="{FF2B5EF4-FFF2-40B4-BE49-F238E27FC236}">
                    <a16:creationId xmlns:a16="http://schemas.microsoft.com/office/drawing/2014/main" id="{E277B47F-42D9-4B98-98D4-A55D6CB1A574}"/>
                  </a:ext>
                </a:extLst>
              </p:cNvPr>
              <p:cNvCxnSpPr/>
              <p:nvPr/>
            </p:nvCxnSpPr>
            <p:spPr>
              <a:xfrm>
                <a:off x="7480146" y="3018938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62" name="Slika 161">
                <a:extLst>
                  <a:ext uri="{FF2B5EF4-FFF2-40B4-BE49-F238E27FC236}">
                    <a16:creationId xmlns:a16="http://schemas.microsoft.com/office/drawing/2014/main" id="{D7E2588E-BF56-4329-971D-2A690CA137C2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572988" y="1304639"/>
                <a:ext cx="1759725" cy="1200014"/>
              </a:xfrm>
              <a:prstGeom prst="rect">
                <a:avLst/>
              </a:prstGeom>
            </p:spPr>
          </p:pic>
        </p:grpSp>
        <p:sp>
          <p:nvSpPr>
            <p:cNvPr id="159" name="Ševron 79">
              <a:extLst>
                <a:ext uri="{FF2B5EF4-FFF2-40B4-BE49-F238E27FC236}">
                  <a16:creationId xmlns:a16="http://schemas.microsoft.com/office/drawing/2014/main" id="{774477B6-F7A2-4C64-BF27-C8C8CFF20BF5}"/>
                </a:ext>
              </a:extLst>
            </p:cNvPr>
            <p:cNvSpPr/>
            <p:nvPr/>
          </p:nvSpPr>
          <p:spPr>
            <a:xfrm>
              <a:off x="7288441" y="3196800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2016</a:t>
              </a:r>
            </a:p>
          </p:txBody>
        </p:sp>
      </p:grpSp>
      <p:grpSp>
        <p:nvGrpSpPr>
          <p:cNvPr id="163" name="Grupa 162">
            <a:extLst>
              <a:ext uri="{FF2B5EF4-FFF2-40B4-BE49-F238E27FC236}">
                <a16:creationId xmlns:a16="http://schemas.microsoft.com/office/drawing/2014/main" id="{AED4F7BC-A341-4B7E-AD97-3170B65995F1}"/>
              </a:ext>
            </a:extLst>
          </p:cNvPr>
          <p:cNvGrpSpPr/>
          <p:nvPr/>
        </p:nvGrpSpPr>
        <p:grpSpPr>
          <a:xfrm>
            <a:off x="5078951" y="3894192"/>
            <a:ext cx="2514498" cy="2429099"/>
            <a:chOff x="9505689" y="1059938"/>
            <a:chExt cx="2514498" cy="2429099"/>
          </a:xfrm>
        </p:grpSpPr>
        <p:grpSp>
          <p:nvGrpSpPr>
            <p:cNvPr id="164" name="Grupa 163">
              <a:extLst>
                <a:ext uri="{FF2B5EF4-FFF2-40B4-BE49-F238E27FC236}">
                  <a16:creationId xmlns:a16="http://schemas.microsoft.com/office/drawing/2014/main" id="{F92C9AAC-67F8-4235-AC0A-D6E526EC524F}"/>
                </a:ext>
              </a:extLst>
            </p:cNvPr>
            <p:cNvGrpSpPr/>
            <p:nvPr/>
          </p:nvGrpSpPr>
          <p:grpSpPr>
            <a:xfrm>
              <a:off x="9505689" y="1059938"/>
              <a:ext cx="2514498" cy="1734683"/>
              <a:chOff x="9505689" y="1304639"/>
              <a:chExt cx="2514498" cy="1734683"/>
            </a:xfrm>
          </p:grpSpPr>
          <p:pic>
            <p:nvPicPr>
              <p:cNvPr id="166" name="Slika 165">
                <a:extLst>
                  <a:ext uri="{FF2B5EF4-FFF2-40B4-BE49-F238E27FC236}">
                    <a16:creationId xmlns:a16="http://schemas.microsoft.com/office/drawing/2014/main" id="{0525A447-84C0-4DD3-A738-A3C8667A20AA}"/>
                  </a:ext>
                </a:extLst>
              </p:cNvPr>
              <p:cNvPicPr>
                <a:picLocks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883075" y="1304639"/>
                <a:ext cx="1759725" cy="1200014"/>
              </a:xfrm>
              <a:prstGeom prst="rect">
                <a:avLst/>
              </a:prstGeom>
            </p:spPr>
          </p:pic>
          <p:sp>
            <p:nvSpPr>
              <p:cNvPr id="167" name="TextBox 5">
                <a:extLst>
                  <a:ext uri="{FF2B5EF4-FFF2-40B4-BE49-F238E27FC236}">
                    <a16:creationId xmlns:a16="http://schemas.microsoft.com/office/drawing/2014/main" id="{9A7C0425-8156-4746-8194-1C36C77BE91F}"/>
                  </a:ext>
                </a:extLst>
              </p:cNvPr>
              <p:cNvSpPr txBox="1"/>
              <p:nvPr/>
            </p:nvSpPr>
            <p:spPr>
              <a:xfrm>
                <a:off x="9505689" y="2502872"/>
                <a:ext cx="2514498" cy="536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pl-PL" b="1" dirty="0">
                    <a:solidFill>
                      <a:schemeClr val="tx2">
                        <a:lumMod val="10000"/>
                      </a:schemeClr>
                    </a:solidFill>
                  </a:rPr>
                  <a:t>Fabrika auto delova Gentherm </a:t>
                </a:r>
              </a:p>
              <a:p>
                <a:pPr fontAlgn="base"/>
                <a:r>
                  <a:rPr lang="pl-PL" b="1" dirty="0">
                    <a:solidFill>
                      <a:schemeClr val="tx2">
                        <a:lumMod val="10000"/>
                      </a:schemeClr>
                    </a:solidFill>
                  </a:rPr>
                  <a:t>Prilep - Severena Makedonija</a:t>
                </a:r>
              </a:p>
            </p:txBody>
          </p:sp>
          <p:cxnSp>
            <p:nvCxnSpPr>
              <p:cNvPr id="168" name="Prava linija spajanja 167">
                <a:extLst>
                  <a:ext uri="{FF2B5EF4-FFF2-40B4-BE49-F238E27FC236}">
                    <a16:creationId xmlns:a16="http://schemas.microsoft.com/office/drawing/2014/main" id="{B275CF69-3FB4-49BB-B8E2-7473C18B9DCA}"/>
                  </a:ext>
                </a:extLst>
              </p:cNvPr>
              <p:cNvCxnSpPr/>
              <p:nvPr/>
            </p:nvCxnSpPr>
            <p:spPr>
              <a:xfrm>
                <a:off x="9840469" y="3039322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5" name="Ševron 80">
              <a:extLst>
                <a:ext uri="{FF2B5EF4-FFF2-40B4-BE49-F238E27FC236}">
                  <a16:creationId xmlns:a16="http://schemas.microsoft.com/office/drawing/2014/main" id="{0DA915AD-6354-4846-8E87-17F514CD3122}"/>
                </a:ext>
              </a:extLst>
            </p:cNvPr>
            <p:cNvSpPr/>
            <p:nvPr/>
          </p:nvSpPr>
          <p:spPr>
            <a:xfrm>
              <a:off x="9607871" y="3212703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2016</a:t>
              </a:r>
            </a:p>
          </p:txBody>
        </p:sp>
      </p:grpSp>
      <p:grpSp>
        <p:nvGrpSpPr>
          <p:cNvPr id="169" name="Grupa 168">
            <a:extLst>
              <a:ext uri="{FF2B5EF4-FFF2-40B4-BE49-F238E27FC236}">
                <a16:creationId xmlns:a16="http://schemas.microsoft.com/office/drawing/2014/main" id="{2B47AE4A-D0E1-4FD3-86BB-6A62725E21A0}"/>
              </a:ext>
            </a:extLst>
          </p:cNvPr>
          <p:cNvGrpSpPr/>
          <p:nvPr/>
        </p:nvGrpSpPr>
        <p:grpSpPr>
          <a:xfrm>
            <a:off x="7362530" y="3860982"/>
            <a:ext cx="2409088" cy="2460873"/>
            <a:chOff x="4891456" y="3728149"/>
            <a:chExt cx="2409088" cy="2460873"/>
          </a:xfrm>
        </p:grpSpPr>
        <p:grpSp>
          <p:nvGrpSpPr>
            <p:cNvPr id="176" name="Grupa 175">
              <a:extLst>
                <a:ext uri="{FF2B5EF4-FFF2-40B4-BE49-F238E27FC236}">
                  <a16:creationId xmlns:a16="http://schemas.microsoft.com/office/drawing/2014/main" id="{7828976C-ABD6-412F-A93F-C7343CB957C2}"/>
                </a:ext>
              </a:extLst>
            </p:cNvPr>
            <p:cNvGrpSpPr/>
            <p:nvPr/>
          </p:nvGrpSpPr>
          <p:grpSpPr>
            <a:xfrm>
              <a:off x="4891456" y="3728149"/>
              <a:ext cx="2409088" cy="1774566"/>
              <a:chOff x="4891456" y="3882697"/>
              <a:chExt cx="2409088" cy="1774566"/>
            </a:xfrm>
          </p:grpSpPr>
          <p:pic>
            <p:nvPicPr>
              <p:cNvPr id="178" name="Slika 177">
                <a:extLst>
                  <a:ext uri="{FF2B5EF4-FFF2-40B4-BE49-F238E27FC236}">
                    <a16:creationId xmlns:a16="http://schemas.microsoft.com/office/drawing/2014/main" id="{2A434977-4346-4E7A-A154-500C739AAC24}"/>
                  </a:ext>
                </a:extLst>
              </p:cNvPr>
              <p:cNvPicPr>
                <a:picLocks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216137" y="3882697"/>
                <a:ext cx="1760401" cy="1200014"/>
              </a:xfrm>
              <a:prstGeom prst="rect">
                <a:avLst/>
              </a:prstGeom>
            </p:spPr>
          </p:pic>
          <p:sp>
            <p:nvSpPr>
              <p:cNvPr id="179" name="TextBox 5">
                <a:extLst>
                  <a:ext uri="{FF2B5EF4-FFF2-40B4-BE49-F238E27FC236}">
                    <a16:creationId xmlns:a16="http://schemas.microsoft.com/office/drawing/2014/main" id="{1C04E452-73B7-4629-9A10-61E5EBB3F1DE}"/>
                  </a:ext>
                </a:extLst>
              </p:cNvPr>
              <p:cNvSpPr txBox="1"/>
              <p:nvPr/>
            </p:nvSpPr>
            <p:spPr>
              <a:xfrm>
                <a:off x="4891456" y="5070206"/>
                <a:ext cx="2409088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en-US" b="1" dirty="0"/>
                  <a:t>University of Central Asia </a:t>
                </a:r>
                <a:r>
                  <a:rPr lang="en-US" b="1" dirty="0" err="1"/>
                  <a:t>Kirgistan</a:t>
                </a:r>
                <a:endParaRPr lang="en-US" b="1" dirty="0"/>
              </a:p>
            </p:txBody>
          </p:sp>
          <p:cxnSp>
            <p:nvCxnSpPr>
              <p:cNvPr id="180" name="Prava linija spajanja 179">
                <a:extLst>
                  <a:ext uri="{FF2B5EF4-FFF2-40B4-BE49-F238E27FC236}">
                    <a16:creationId xmlns:a16="http://schemas.microsoft.com/office/drawing/2014/main" id="{4DD73223-165B-4ACB-9AFD-0C5701C71CFC}"/>
                  </a:ext>
                </a:extLst>
              </p:cNvPr>
              <p:cNvCxnSpPr/>
              <p:nvPr/>
            </p:nvCxnSpPr>
            <p:spPr>
              <a:xfrm>
                <a:off x="5140280" y="5657263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7" name="Ševron 112">
              <a:extLst>
                <a:ext uri="{FF2B5EF4-FFF2-40B4-BE49-F238E27FC236}">
                  <a16:creationId xmlns:a16="http://schemas.microsoft.com/office/drawing/2014/main" id="{86BFD81B-D1A8-446E-98EB-545B1E82204E}"/>
                </a:ext>
              </a:extLst>
            </p:cNvPr>
            <p:cNvSpPr/>
            <p:nvPr/>
          </p:nvSpPr>
          <p:spPr>
            <a:xfrm>
              <a:off x="4964989" y="591268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2016</a:t>
              </a:r>
            </a:p>
          </p:txBody>
        </p:sp>
      </p:grpSp>
      <p:sp>
        <p:nvSpPr>
          <p:cNvPr id="181" name="Ševron 66">
            <a:extLst>
              <a:ext uri="{FF2B5EF4-FFF2-40B4-BE49-F238E27FC236}">
                <a16:creationId xmlns:a16="http://schemas.microsoft.com/office/drawing/2014/main" id="{67EB2D3E-D067-41AB-A3AB-8AE6E02C95EE}"/>
              </a:ext>
            </a:extLst>
          </p:cNvPr>
          <p:cNvSpPr/>
          <p:nvPr/>
        </p:nvSpPr>
        <p:spPr>
          <a:xfrm>
            <a:off x="9690993" y="6043263"/>
            <a:ext cx="2268314" cy="276334"/>
          </a:xfrm>
          <a:prstGeom prst="chevron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>
                <a:solidFill>
                  <a:schemeClr val="tx1"/>
                </a:solidFill>
              </a:rPr>
              <a:t>2016</a:t>
            </a:r>
          </a:p>
        </p:txBody>
      </p:sp>
      <p:grpSp>
        <p:nvGrpSpPr>
          <p:cNvPr id="182" name="Grupa 181">
            <a:extLst>
              <a:ext uri="{FF2B5EF4-FFF2-40B4-BE49-F238E27FC236}">
                <a16:creationId xmlns:a16="http://schemas.microsoft.com/office/drawing/2014/main" id="{92FCF8FE-B805-4E90-9702-BB7E385BFB41}"/>
              </a:ext>
            </a:extLst>
          </p:cNvPr>
          <p:cNvGrpSpPr/>
          <p:nvPr/>
        </p:nvGrpSpPr>
        <p:grpSpPr>
          <a:xfrm>
            <a:off x="9661971" y="3884100"/>
            <a:ext cx="2409088" cy="1757755"/>
            <a:chOff x="271280" y="1307093"/>
            <a:chExt cx="2409088" cy="1757755"/>
          </a:xfrm>
        </p:grpSpPr>
        <p:pic>
          <p:nvPicPr>
            <p:cNvPr id="183" name="Slika 182">
              <a:extLst>
                <a:ext uri="{FF2B5EF4-FFF2-40B4-BE49-F238E27FC236}">
                  <a16:creationId xmlns:a16="http://schemas.microsoft.com/office/drawing/2014/main" id="{9409C53E-3D15-46A1-A449-37EDC515518B}"/>
                </a:ext>
              </a:extLst>
            </p:cNvPr>
            <p:cNvPicPr>
              <a:picLocks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5962" y="1307093"/>
              <a:ext cx="1760400" cy="1198800"/>
            </a:xfrm>
            <a:prstGeom prst="rect">
              <a:avLst/>
            </a:prstGeom>
            <a:noFill/>
          </p:spPr>
        </p:pic>
        <p:sp>
          <p:nvSpPr>
            <p:cNvPr id="184" name="TextBox 5">
              <a:extLst>
                <a:ext uri="{FF2B5EF4-FFF2-40B4-BE49-F238E27FC236}">
                  <a16:creationId xmlns:a16="http://schemas.microsoft.com/office/drawing/2014/main" id="{75C65148-C1D1-48BB-95F8-F5CE81EB2219}"/>
                </a:ext>
              </a:extLst>
            </p:cNvPr>
            <p:cNvSpPr txBox="1"/>
            <p:nvPr/>
          </p:nvSpPr>
          <p:spPr>
            <a:xfrm>
              <a:off x="271280" y="2505897"/>
              <a:ext cx="2409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pPr fontAlgn="base"/>
              <a:r>
                <a:rPr lang="sr-Latn-RS" b="1" dirty="0"/>
                <a:t>Klinički centar Srbije - Toplana</a:t>
              </a:r>
              <a:br>
                <a:rPr lang="sr-Latn-RS" b="1" dirty="0"/>
              </a:br>
              <a:r>
                <a:rPr lang="sr-Latn-RS" b="1" dirty="0"/>
                <a:t>Beograd</a:t>
              </a:r>
            </a:p>
          </p:txBody>
        </p:sp>
        <p:cxnSp>
          <p:nvCxnSpPr>
            <p:cNvPr id="185" name="Prava linija spajanja 184">
              <a:extLst>
                <a:ext uri="{FF2B5EF4-FFF2-40B4-BE49-F238E27FC236}">
                  <a16:creationId xmlns:a16="http://schemas.microsoft.com/office/drawing/2014/main" id="{3215DAE0-C53E-49EB-BA0E-F780852C92EA}"/>
                </a:ext>
              </a:extLst>
            </p:cNvPr>
            <p:cNvCxnSpPr/>
            <p:nvPr/>
          </p:nvCxnSpPr>
          <p:spPr>
            <a:xfrm>
              <a:off x="484183" y="3064848"/>
              <a:ext cx="1883649" cy="0"/>
            </a:xfrm>
            <a:prstGeom prst="line">
              <a:avLst/>
            </a:prstGeom>
            <a:ln w="12700">
              <a:solidFill>
                <a:srgbClr val="B72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42539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Grupa 113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115" name="Pravougaonik 114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116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20644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Reference</a:t>
              </a:r>
            </a:p>
          </p:txBody>
        </p:sp>
        <p:sp>
          <p:nvSpPr>
            <p:cNvPr id="117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pic>
        <p:nvPicPr>
          <p:cNvPr id="120" name="Slika 1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3" name="Grupa 2"/>
          <p:cNvGrpSpPr/>
          <p:nvPr/>
        </p:nvGrpSpPr>
        <p:grpSpPr>
          <a:xfrm>
            <a:off x="4892091" y="988004"/>
            <a:ext cx="2407817" cy="2420651"/>
            <a:chOff x="270669" y="1046294"/>
            <a:chExt cx="2407817" cy="2420651"/>
          </a:xfrm>
        </p:grpSpPr>
        <p:grpSp>
          <p:nvGrpSpPr>
            <p:cNvPr id="8" name="Grupa 7"/>
            <p:cNvGrpSpPr/>
            <p:nvPr/>
          </p:nvGrpSpPr>
          <p:grpSpPr>
            <a:xfrm>
              <a:off x="270669" y="1046294"/>
              <a:ext cx="2407817" cy="1739038"/>
              <a:chOff x="270669" y="1329630"/>
              <a:chExt cx="2407817" cy="1739038"/>
            </a:xfrm>
          </p:grpSpPr>
          <p:sp>
            <p:nvSpPr>
              <p:cNvPr id="161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270669" y="2516489"/>
                <a:ext cx="2407817" cy="5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Hotelsko poslovni centar u Rajićevoj - Beograd</a:t>
                </a:r>
              </a:p>
            </p:txBody>
          </p:sp>
          <p:cxnSp>
            <p:nvCxnSpPr>
              <p:cNvPr id="162" name="Prava linija spajanja 161"/>
              <p:cNvCxnSpPr/>
              <p:nvPr/>
            </p:nvCxnSpPr>
            <p:spPr>
              <a:xfrm>
                <a:off x="526300" y="3068668"/>
                <a:ext cx="1880701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29" name="Picture 2" descr="http://elektrometal.rs/sites/default/files/reference/21.png"/>
              <p:cNvPicPr>
                <a:picLocks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95293" y="1329630"/>
                <a:ext cx="1758566" cy="11839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" name="Ševron 1"/>
            <p:cNvSpPr/>
            <p:nvPr/>
          </p:nvSpPr>
          <p:spPr>
            <a:xfrm>
              <a:off x="332494" y="3190611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2017</a:t>
              </a:r>
            </a:p>
          </p:txBody>
        </p:sp>
      </p:grpSp>
      <p:grpSp>
        <p:nvGrpSpPr>
          <p:cNvPr id="4" name="Grupa 3"/>
          <p:cNvGrpSpPr/>
          <p:nvPr/>
        </p:nvGrpSpPr>
        <p:grpSpPr>
          <a:xfrm>
            <a:off x="350288" y="1004970"/>
            <a:ext cx="2407817" cy="2395215"/>
            <a:chOff x="2581381" y="1046294"/>
            <a:chExt cx="2407817" cy="2395215"/>
          </a:xfrm>
        </p:grpSpPr>
        <p:grpSp>
          <p:nvGrpSpPr>
            <p:cNvPr id="9" name="Grupa 8"/>
            <p:cNvGrpSpPr/>
            <p:nvPr/>
          </p:nvGrpSpPr>
          <p:grpSpPr>
            <a:xfrm>
              <a:off x="2581381" y="1046294"/>
              <a:ext cx="2407817" cy="1722547"/>
              <a:chOff x="2581381" y="1329630"/>
              <a:chExt cx="2407817" cy="1722547"/>
            </a:xfrm>
          </p:grpSpPr>
          <p:sp>
            <p:nvSpPr>
              <p:cNvPr id="158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2581381" y="2516489"/>
                <a:ext cx="2407817" cy="5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 err="1">
                    <a:solidFill>
                      <a:schemeClr val="tx2">
                        <a:lumMod val="10000"/>
                      </a:schemeClr>
                    </a:solidFill>
                  </a:rPr>
                  <a:t>Lidl</a:t>
                </a:r>
                <a:b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Smederevo</a:t>
                </a:r>
              </a:p>
            </p:txBody>
          </p:sp>
          <p:cxnSp>
            <p:nvCxnSpPr>
              <p:cNvPr id="159" name="Prava linija spajanja 158"/>
              <p:cNvCxnSpPr/>
              <p:nvPr/>
            </p:nvCxnSpPr>
            <p:spPr>
              <a:xfrm>
                <a:off x="2844939" y="3052177"/>
                <a:ext cx="1880701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1" name="Picture 4" descr="Сродна слика"/>
              <p:cNvPicPr>
                <a:picLocks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06005" y="1329630"/>
                <a:ext cx="1758566" cy="11839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3" name="Ševron 62"/>
            <p:cNvSpPr/>
            <p:nvPr/>
          </p:nvSpPr>
          <p:spPr>
            <a:xfrm>
              <a:off x="2651131" y="3165175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2016</a:t>
              </a:r>
            </a:p>
          </p:txBody>
        </p:sp>
      </p:grpSp>
      <p:grpSp>
        <p:nvGrpSpPr>
          <p:cNvPr id="5" name="Grupa 4"/>
          <p:cNvGrpSpPr/>
          <p:nvPr/>
        </p:nvGrpSpPr>
        <p:grpSpPr>
          <a:xfrm>
            <a:off x="7164113" y="974644"/>
            <a:ext cx="2407817" cy="2431123"/>
            <a:chOff x="4892094" y="1046294"/>
            <a:chExt cx="2407817" cy="2431123"/>
          </a:xfrm>
        </p:grpSpPr>
        <p:grpSp>
          <p:nvGrpSpPr>
            <p:cNvPr id="10" name="Grupa 9"/>
            <p:cNvGrpSpPr/>
            <p:nvPr/>
          </p:nvGrpSpPr>
          <p:grpSpPr>
            <a:xfrm>
              <a:off x="4892094" y="1046294"/>
              <a:ext cx="2407817" cy="1752398"/>
              <a:chOff x="4892094" y="1329630"/>
              <a:chExt cx="2407817" cy="1752398"/>
            </a:xfrm>
          </p:grpSpPr>
          <p:sp>
            <p:nvSpPr>
              <p:cNvPr id="155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4892094" y="2516489"/>
                <a:ext cx="240781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pl-PL" b="1" dirty="0">
                    <a:solidFill>
                      <a:schemeClr val="tx2">
                        <a:lumMod val="10000"/>
                      </a:schemeClr>
                    </a:solidFill>
                  </a:rPr>
                  <a:t>Beograd na vodi</a:t>
                </a:r>
              </a:p>
            </p:txBody>
          </p:sp>
          <p:cxnSp>
            <p:nvCxnSpPr>
              <p:cNvPr id="156" name="Prava linija spajanja 155"/>
              <p:cNvCxnSpPr/>
              <p:nvPr/>
            </p:nvCxnSpPr>
            <p:spPr>
              <a:xfrm>
                <a:off x="5155650" y="3082028"/>
                <a:ext cx="1880701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3" name="Picture 6" descr="http://elektrometal.rs/sites/default/files/reference/beograd-na-vodi-render-1.jpg"/>
              <p:cNvPicPr>
                <a:picLocks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216718" y="1329630"/>
                <a:ext cx="1758566" cy="11839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4" name="Ševron 63"/>
            <p:cNvSpPr/>
            <p:nvPr/>
          </p:nvSpPr>
          <p:spPr>
            <a:xfrm>
              <a:off x="4947461" y="3201083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2017</a:t>
              </a:r>
            </a:p>
          </p:txBody>
        </p:sp>
      </p:grpSp>
      <p:grpSp>
        <p:nvGrpSpPr>
          <p:cNvPr id="7" name="Grupa 6"/>
          <p:cNvGrpSpPr/>
          <p:nvPr/>
        </p:nvGrpSpPr>
        <p:grpSpPr>
          <a:xfrm>
            <a:off x="9436135" y="988004"/>
            <a:ext cx="2407817" cy="2423599"/>
            <a:chOff x="9513517" y="1046294"/>
            <a:chExt cx="2407817" cy="2423599"/>
          </a:xfrm>
        </p:grpSpPr>
        <p:grpSp>
          <p:nvGrpSpPr>
            <p:cNvPr id="12" name="Grupa 11"/>
            <p:cNvGrpSpPr/>
            <p:nvPr/>
          </p:nvGrpSpPr>
          <p:grpSpPr>
            <a:xfrm>
              <a:off x="9513517" y="1046294"/>
              <a:ext cx="2407817" cy="1745402"/>
              <a:chOff x="9513517" y="1329630"/>
              <a:chExt cx="2407817" cy="1745402"/>
            </a:xfrm>
          </p:grpSpPr>
          <p:pic>
            <p:nvPicPr>
              <p:cNvPr id="136" name="Picture 10" descr="http://elektrometal.rs/sites/default/files/reference/sirius_1_070715_tw1024.jpg"/>
              <p:cNvPicPr>
                <a:picLocks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38141" y="1329630"/>
                <a:ext cx="1758566" cy="11839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9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9513517" y="2516489"/>
                <a:ext cx="2407817" cy="5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Poslovni kompleks Sirius Beograd</a:t>
                </a:r>
              </a:p>
            </p:txBody>
          </p:sp>
          <p:cxnSp>
            <p:nvCxnSpPr>
              <p:cNvPr id="150" name="Prava linija spajanja 149"/>
              <p:cNvCxnSpPr/>
              <p:nvPr/>
            </p:nvCxnSpPr>
            <p:spPr>
              <a:xfrm>
                <a:off x="9766731" y="3075032"/>
                <a:ext cx="1880701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Ševron 65"/>
            <p:cNvSpPr/>
            <p:nvPr/>
          </p:nvSpPr>
          <p:spPr>
            <a:xfrm>
              <a:off x="9561051" y="3193559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2017</a:t>
              </a:r>
            </a:p>
          </p:txBody>
        </p:sp>
      </p:grpSp>
      <p:grpSp>
        <p:nvGrpSpPr>
          <p:cNvPr id="18" name="Grupa 17"/>
          <p:cNvGrpSpPr/>
          <p:nvPr/>
        </p:nvGrpSpPr>
        <p:grpSpPr>
          <a:xfrm>
            <a:off x="420038" y="3812260"/>
            <a:ext cx="2407502" cy="2403699"/>
            <a:chOff x="270825" y="3739061"/>
            <a:chExt cx="2407502" cy="2403699"/>
          </a:xfrm>
        </p:grpSpPr>
        <p:grpSp>
          <p:nvGrpSpPr>
            <p:cNvPr id="13" name="Grupa 12"/>
            <p:cNvGrpSpPr/>
            <p:nvPr/>
          </p:nvGrpSpPr>
          <p:grpSpPr>
            <a:xfrm>
              <a:off x="270825" y="3739061"/>
              <a:ext cx="2407502" cy="1709753"/>
              <a:chOff x="270825" y="3880730"/>
              <a:chExt cx="2407502" cy="1709753"/>
            </a:xfrm>
          </p:grpSpPr>
          <p:pic>
            <p:nvPicPr>
              <p:cNvPr id="163" name="Slika 162"/>
              <p:cNvPicPr>
                <a:picLocks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595293" y="3880730"/>
                <a:ext cx="1758566" cy="1183936"/>
              </a:xfrm>
              <a:prstGeom prst="rect">
                <a:avLst/>
              </a:prstGeom>
            </p:spPr>
          </p:pic>
          <p:sp>
            <p:nvSpPr>
              <p:cNvPr id="166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270825" y="5043408"/>
                <a:ext cx="2407502" cy="5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Stop </a:t>
                </a:r>
                <a:r>
                  <a:rPr lang="sr-Latn-RS" b="1" dirty="0" err="1">
                    <a:solidFill>
                      <a:schemeClr val="tx2">
                        <a:lumMod val="10000"/>
                      </a:schemeClr>
                    </a:solidFill>
                  </a:rPr>
                  <a:t>Shop</a:t>
                </a:r>
                <a:b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Lazarevac</a:t>
                </a:r>
              </a:p>
            </p:txBody>
          </p:sp>
          <p:cxnSp>
            <p:nvCxnSpPr>
              <p:cNvPr id="167" name="Prava linija spajanja 166"/>
              <p:cNvCxnSpPr/>
              <p:nvPr/>
            </p:nvCxnSpPr>
            <p:spPr>
              <a:xfrm>
                <a:off x="534227" y="5590483"/>
                <a:ext cx="1880701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7" name="Ševron 66"/>
            <p:cNvSpPr/>
            <p:nvPr/>
          </p:nvSpPr>
          <p:spPr>
            <a:xfrm>
              <a:off x="340419" y="5866426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2017</a:t>
              </a:r>
            </a:p>
          </p:txBody>
        </p:sp>
      </p:grpSp>
      <p:grpSp>
        <p:nvGrpSpPr>
          <p:cNvPr id="19" name="Grupa 18"/>
          <p:cNvGrpSpPr/>
          <p:nvPr/>
        </p:nvGrpSpPr>
        <p:grpSpPr>
          <a:xfrm>
            <a:off x="2700879" y="3803791"/>
            <a:ext cx="2407502" cy="2412168"/>
            <a:chOff x="2581537" y="3739061"/>
            <a:chExt cx="2407502" cy="2412168"/>
          </a:xfrm>
        </p:grpSpPr>
        <p:grpSp>
          <p:nvGrpSpPr>
            <p:cNvPr id="14" name="Grupa 13"/>
            <p:cNvGrpSpPr/>
            <p:nvPr/>
          </p:nvGrpSpPr>
          <p:grpSpPr>
            <a:xfrm>
              <a:off x="2581537" y="3739061"/>
              <a:ext cx="2407502" cy="1718222"/>
              <a:chOff x="2581537" y="3880730"/>
              <a:chExt cx="2407502" cy="1718222"/>
            </a:xfrm>
          </p:grpSpPr>
          <p:sp>
            <p:nvSpPr>
              <p:cNvPr id="170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2581537" y="5043408"/>
                <a:ext cx="2407502" cy="5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IKEA</a:t>
                </a:r>
                <a:b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Beograd</a:t>
                </a:r>
              </a:p>
            </p:txBody>
          </p:sp>
          <p:cxnSp>
            <p:nvCxnSpPr>
              <p:cNvPr id="171" name="Prava linija spajanja 170"/>
              <p:cNvCxnSpPr/>
              <p:nvPr/>
            </p:nvCxnSpPr>
            <p:spPr>
              <a:xfrm>
                <a:off x="2844937" y="5598952"/>
                <a:ext cx="1880701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72" name="Picture 14" descr="Резултат слика за ikea srbija"/>
              <p:cNvPicPr>
                <a:picLocks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06005" y="3880730"/>
                <a:ext cx="1758566" cy="11839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8" name="Ševron 67"/>
            <p:cNvSpPr/>
            <p:nvPr/>
          </p:nvSpPr>
          <p:spPr>
            <a:xfrm>
              <a:off x="2612174" y="5874895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2017</a:t>
              </a:r>
            </a:p>
          </p:txBody>
        </p:sp>
      </p:grpSp>
      <p:grpSp>
        <p:nvGrpSpPr>
          <p:cNvPr id="21" name="Grupa 20"/>
          <p:cNvGrpSpPr/>
          <p:nvPr/>
        </p:nvGrpSpPr>
        <p:grpSpPr>
          <a:xfrm>
            <a:off x="4962322" y="3801814"/>
            <a:ext cx="2407502" cy="2414145"/>
            <a:chOff x="7202962" y="3737084"/>
            <a:chExt cx="2407502" cy="2414145"/>
          </a:xfrm>
        </p:grpSpPr>
        <p:grpSp>
          <p:nvGrpSpPr>
            <p:cNvPr id="16" name="Grupa 15"/>
            <p:cNvGrpSpPr/>
            <p:nvPr/>
          </p:nvGrpSpPr>
          <p:grpSpPr>
            <a:xfrm>
              <a:off x="7202962" y="3737084"/>
              <a:ext cx="2407502" cy="1717930"/>
              <a:chOff x="7202962" y="3878753"/>
              <a:chExt cx="2407502" cy="1717930"/>
            </a:xfrm>
          </p:grpSpPr>
          <p:pic>
            <p:nvPicPr>
              <p:cNvPr id="140" name="Picture 12" descr="Резултат слика за big fashion beograd"/>
              <p:cNvPicPr>
                <a:picLocks noChangeArrowheads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7527430" y="3878753"/>
                <a:ext cx="1758566" cy="11839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3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7202962" y="5043408"/>
                <a:ext cx="2407502" cy="5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 err="1">
                    <a:solidFill>
                      <a:schemeClr val="tx2">
                        <a:lumMod val="10000"/>
                      </a:schemeClr>
                    </a:solidFill>
                  </a:rPr>
                  <a:t>Big</a:t>
                </a: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 </a:t>
                </a:r>
                <a:r>
                  <a:rPr lang="sr-Latn-RS" b="1" dirty="0" err="1">
                    <a:solidFill>
                      <a:schemeClr val="tx2">
                        <a:lumMod val="10000"/>
                      </a:schemeClr>
                    </a:solidFill>
                  </a:rPr>
                  <a:t>Fashion</a:t>
                </a: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 </a:t>
                </a:r>
                <a:r>
                  <a:rPr lang="sr-Latn-RS" b="1" dirty="0" err="1">
                    <a:solidFill>
                      <a:schemeClr val="tx2">
                        <a:lumMod val="10000"/>
                      </a:schemeClr>
                    </a:solidFill>
                  </a:rPr>
                  <a:t>Shopping</a:t>
                </a: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 </a:t>
                </a:r>
                <a:r>
                  <a:rPr lang="sr-Latn-RS" b="1" dirty="0" err="1">
                    <a:solidFill>
                      <a:schemeClr val="tx2">
                        <a:lumMod val="10000"/>
                      </a:schemeClr>
                    </a:solidFill>
                  </a:rPr>
                  <a:t>Center</a:t>
                </a:r>
                <a:b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Beograd</a:t>
                </a:r>
              </a:p>
            </p:txBody>
          </p:sp>
          <p:cxnSp>
            <p:nvCxnSpPr>
              <p:cNvPr id="144" name="Prava linija spajanja 143"/>
              <p:cNvCxnSpPr/>
              <p:nvPr/>
            </p:nvCxnSpPr>
            <p:spPr>
              <a:xfrm>
                <a:off x="7466362" y="5596683"/>
                <a:ext cx="1880701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Ševron 69"/>
            <p:cNvSpPr/>
            <p:nvPr/>
          </p:nvSpPr>
          <p:spPr>
            <a:xfrm>
              <a:off x="7227255" y="5874895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2017</a:t>
              </a:r>
            </a:p>
          </p:txBody>
        </p:sp>
      </p:grpSp>
      <p:grpSp>
        <p:nvGrpSpPr>
          <p:cNvPr id="22" name="Grupa 21"/>
          <p:cNvGrpSpPr/>
          <p:nvPr/>
        </p:nvGrpSpPr>
        <p:grpSpPr>
          <a:xfrm>
            <a:off x="7231158" y="3810550"/>
            <a:ext cx="2407502" cy="2405409"/>
            <a:chOff x="9513673" y="3737084"/>
            <a:chExt cx="2407502" cy="2405409"/>
          </a:xfrm>
        </p:grpSpPr>
        <p:grpSp>
          <p:nvGrpSpPr>
            <p:cNvPr id="17" name="Grupa 16"/>
            <p:cNvGrpSpPr/>
            <p:nvPr/>
          </p:nvGrpSpPr>
          <p:grpSpPr>
            <a:xfrm>
              <a:off x="9513673" y="3737084"/>
              <a:ext cx="2407502" cy="1717914"/>
              <a:chOff x="9513673" y="3878753"/>
              <a:chExt cx="2407502" cy="1717914"/>
            </a:xfrm>
          </p:grpSpPr>
          <p:sp>
            <p:nvSpPr>
              <p:cNvPr id="146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9513673" y="5043408"/>
                <a:ext cx="2407502" cy="5278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Muzej savremene umetnosti</a:t>
                </a:r>
                <a:b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Beograd</a:t>
                </a:r>
              </a:p>
            </p:txBody>
          </p:sp>
          <p:cxnSp>
            <p:nvCxnSpPr>
              <p:cNvPr id="147" name="Prava linija spajanja 146"/>
              <p:cNvCxnSpPr/>
              <p:nvPr/>
            </p:nvCxnSpPr>
            <p:spPr>
              <a:xfrm>
                <a:off x="9771252" y="5596667"/>
                <a:ext cx="1880701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39" name="Slika 138"/>
              <p:cNvPicPr>
                <a:picLocks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6454" r="4500"/>
              <a:stretch/>
            </p:blipFill>
            <p:spPr>
              <a:xfrm>
                <a:off x="9838141" y="3878753"/>
                <a:ext cx="1758566" cy="1183936"/>
              </a:xfrm>
              <a:prstGeom prst="rect">
                <a:avLst/>
              </a:prstGeom>
            </p:spPr>
          </p:pic>
        </p:grpSp>
        <p:sp>
          <p:nvSpPr>
            <p:cNvPr id="71" name="Ševron 70"/>
            <p:cNvSpPr/>
            <p:nvPr/>
          </p:nvSpPr>
          <p:spPr>
            <a:xfrm>
              <a:off x="9524229" y="5866159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2017</a:t>
              </a:r>
            </a:p>
          </p:txBody>
        </p:sp>
      </p:grpSp>
      <p:grpSp>
        <p:nvGrpSpPr>
          <p:cNvPr id="72" name="Grupa 71">
            <a:extLst>
              <a:ext uri="{FF2B5EF4-FFF2-40B4-BE49-F238E27FC236}">
                <a16:creationId xmlns:a16="http://schemas.microsoft.com/office/drawing/2014/main" id="{A8BB0DAB-63BD-46B5-8D6D-6364B20D0150}"/>
              </a:ext>
            </a:extLst>
          </p:cNvPr>
          <p:cNvGrpSpPr/>
          <p:nvPr/>
        </p:nvGrpSpPr>
        <p:grpSpPr>
          <a:xfrm>
            <a:off x="2566855" y="1004657"/>
            <a:ext cx="2514498" cy="2399763"/>
            <a:chOff x="9458924" y="1058239"/>
            <a:chExt cx="2514498" cy="2399763"/>
          </a:xfrm>
        </p:grpSpPr>
        <p:grpSp>
          <p:nvGrpSpPr>
            <p:cNvPr id="73" name="Grupa 72">
              <a:extLst>
                <a:ext uri="{FF2B5EF4-FFF2-40B4-BE49-F238E27FC236}">
                  <a16:creationId xmlns:a16="http://schemas.microsoft.com/office/drawing/2014/main" id="{80EF9288-CF37-4389-927B-FB5D21C19466}"/>
                </a:ext>
              </a:extLst>
            </p:cNvPr>
            <p:cNvGrpSpPr/>
            <p:nvPr/>
          </p:nvGrpSpPr>
          <p:grpSpPr>
            <a:xfrm>
              <a:off x="9458924" y="1058239"/>
              <a:ext cx="2514498" cy="1722385"/>
              <a:chOff x="9458924" y="1328698"/>
              <a:chExt cx="2514498" cy="1722385"/>
            </a:xfrm>
          </p:grpSpPr>
          <p:pic>
            <p:nvPicPr>
              <p:cNvPr id="75" name="Slika 74">
                <a:extLst>
                  <a:ext uri="{FF2B5EF4-FFF2-40B4-BE49-F238E27FC236}">
                    <a16:creationId xmlns:a16="http://schemas.microsoft.com/office/drawing/2014/main" id="{84BEE6B0-BC0F-4FAB-98A1-2B7413AB4B51}"/>
                  </a:ext>
                </a:extLst>
              </p:cNvPr>
              <p:cNvPicPr>
                <a:picLocks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836310" y="1328698"/>
                <a:ext cx="1759725" cy="1198801"/>
              </a:xfrm>
              <a:prstGeom prst="rect">
                <a:avLst/>
              </a:prstGeom>
            </p:spPr>
          </p:pic>
          <p:sp>
            <p:nvSpPr>
              <p:cNvPr id="76" name="TextBox 5">
                <a:extLst>
                  <a:ext uri="{FF2B5EF4-FFF2-40B4-BE49-F238E27FC236}">
                    <a16:creationId xmlns:a16="http://schemas.microsoft.com/office/drawing/2014/main" id="{1970F650-6D93-462E-82A9-9F460E62A6DB}"/>
                  </a:ext>
                </a:extLst>
              </p:cNvPr>
              <p:cNvSpPr txBox="1"/>
              <p:nvPr/>
            </p:nvSpPr>
            <p:spPr>
              <a:xfrm>
                <a:off x="9458924" y="2527863"/>
                <a:ext cx="25144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Fabrika Kostal</a:t>
                </a:r>
              </a:p>
              <a:p>
                <a:pPr fontAlgn="base"/>
                <a:r>
                  <a:rPr lang="sr-Latn-RS" b="1" dirty="0"/>
                  <a:t>Ohrid - Severna Makedonija</a:t>
                </a:r>
              </a:p>
            </p:txBody>
          </p:sp>
          <p:cxnSp>
            <p:nvCxnSpPr>
              <p:cNvPr id="77" name="Prava linija spajanja 76">
                <a:extLst>
                  <a:ext uri="{FF2B5EF4-FFF2-40B4-BE49-F238E27FC236}">
                    <a16:creationId xmlns:a16="http://schemas.microsoft.com/office/drawing/2014/main" id="{9237976B-BA1B-43B0-BD15-03B776277F95}"/>
                  </a:ext>
                </a:extLst>
              </p:cNvPr>
              <p:cNvCxnSpPr/>
              <p:nvPr/>
            </p:nvCxnSpPr>
            <p:spPr>
              <a:xfrm>
                <a:off x="9774348" y="3046309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Ševron 109">
              <a:extLst>
                <a:ext uri="{FF2B5EF4-FFF2-40B4-BE49-F238E27FC236}">
                  <a16:creationId xmlns:a16="http://schemas.microsoft.com/office/drawing/2014/main" id="{0F7126E1-9391-45EF-B4EB-45801FCAB993}"/>
                </a:ext>
              </a:extLst>
            </p:cNvPr>
            <p:cNvSpPr/>
            <p:nvPr/>
          </p:nvSpPr>
          <p:spPr>
            <a:xfrm>
              <a:off x="9579046" y="3181668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2016</a:t>
              </a:r>
            </a:p>
          </p:txBody>
        </p:sp>
      </p:grpSp>
      <p:grpSp>
        <p:nvGrpSpPr>
          <p:cNvPr id="78" name="Grupa 77">
            <a:extLst>
              <a:ext uri="{FF2B5EF4-FFF2-40B4-BE49-F238E27FC236}">
                <a16:creationId xmlns:a16="http://schemas.microsoft.com/office/drawing/2014/main" id="{5E4075DE-ED58-4CBE-9B66-D25D2447B8F8}"/>
              </a:ext>
            </a:extLst>
          </p:cNvPr>
          <p:cNvGrpSpPr/>
          <p:nvPr/>
        </p:nvGrpSpPr>
        <p:grpSpPr>
          <a:xfrm>
            <a:off x="9483669" y="3797564"/>
            <a:ext cx="2445059" cy="2418395"/>
            <a:chOff x="2592164" y="3724365"/>
            <a:chExt cx="2445059" cy="2418395"/>
          </a:xfrm>
        </p:grpSpPr>
        <p:grpSp>
          <p:nvGrpSpPr>
            <p:cNvPr id="79" name="Grupa 78">
              <a:extLst>
                <a:ext uri="{FF2B5EF4-FFF2-40B4-BE49-F238E27FC236}">
                  <a16:creationId xmlns:a16="http://schemas.microsoft.com/office/drawing/2014/main" id="{B9B744B3-7F82-4F6D-B855-2573B3127EF1}"/>
                </a:ext>
              </a:extLst>
            </p:cNvPr>
            <p:cNvGrpSpPr/>
            <p:nvPr/>
          </p:nvGrpSpPr>
          <p:grpSpPr>
            <a:xfrm>
              <a:off x="2628135" y="3724365"/>
              <a:ext cx="2409088" cy="1743852"/>
              <a:chOff x="2628135" y="3853153"/>
              <a:chExt cx="2409088" cy="1743852"/>
            </a:xfrm>
          </p:grpSpPr>
          <p:pic>
            <p:nvPicPr>
              <p:cNvPr id="81" name="Picture 20" descr="http://elektrometal.rs/sites/default/files/reference/34_filharmonija-sk2014.jpg">
                <a:extLst>
                  <a:ext uri="{FF2B5EF4-FFF2-40B4-BE49-F238E27FC236}">
                    <a16:creationId xmlns:a16="http://schemas.microsoft.com/office/drawing/2014/main" id="{BC64C60A-BD7C-4859-BEA3-604F6474AA0C}"/>
                  </a:ext>
                </a:extLst>
              </p:cNvPr>
              <p:cNvPicPr>
                <a:picLocks noChangeArrowheads="1"/>
              </p:cNvPicPr>
              <p:nvPr/>
            </p:nvPicPr>
            <p:blipFill rotWithShape="1"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952816" y="3853153"/>
                <a:ext cx="1759725" cy="120001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2" name="TextBox 5">
                <a:extLst>
                  <a:ext uri="{FF2B5EF4-FFF2-40B4-BE49-F238E27FC236}">
                    <a16:creationId xmlns:a16="http://schemas.microsoft.com/office/drawing/2014/main" id="{201FB534-7E39-457B-93F8-DDA6941D9049}"/>
                  </a:ext>
                </a:extLst>
              </p:cNvPr>
              <p:cNvSpPr txBox="1"/>
              <p:nvPr/>
            </p:nvSpPr>
            <p:spPr>
              <a:xfrm>
                <a:off x="2628135" y="5045215"/>
                <a:ext cx="2409088" cy="5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Filharmonija</a:t>
                </a:r>
                <a:b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</a:br>
                <a:r>
                  <a:rPr lang="sr-Latn-RS" b="1" dirty="0">
                    <a:solidFill>
                      <a:schemeClr val="tx2">
                        <a:lumMod val="10000"/>
                      </a:schemeClr>
                    </a:solidFill>
                  </a:rPr>
                  <a:t>Skoplje - Severna Makedonija</a:t>
                </a:r>
              </a:p>
            </p:txBody>
          </p:sp>
          <p:cxnSp>
            <p:nvCxnSpPr>
              <p:cNvPr id="83" name="Prava linija spajanja 82">
                <a:extLst>
                  <a:ext uri="{FF2B5EF4-FFF2-40B4-BE49-F238E27FC236}">
                    <a16:creationId xmlns:a16="http://schemas.microsoft.com/office/drawing/2014/main" id="{910B9193-EC56-4DDC-AA19-EDC8390DA318}"/>
                  </a:ext>
                </a:extLst>
              </p:cNvPr>
              <p:cNvCxnSpPr/>
              <p:nvPr/>
            </p:nvCxnSpPr>
            <p:spPr>
              <a:xfrm>
                <a:off x="2890853" y="5597005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0" name="Ševron 88">
              <a:extLst>
                <a:ext uri="{FF2B5EF4-FFF2-40B4-BE49-F238E27FC236}">
                  <a16:creationId xmlns:a16="http://schemas.microsoft.com/office/drawing/2014/main" id="{45C650AE-DDD0-480C-9AB5-E101F49DDCA2}"/>
                </a:ext>
              </a:extLst>
            </p:cNvPr>
            <p:cNvSpPr/>
            <p:nvPr/>
          </p:nvSpPr>
          <p:spPr>
            <a:xfrm>
              <a:off x="2592164" y="5866426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56748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lika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33" name="Grupa 32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34" name="Pravougaonik 33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35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165107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O nama</a:t>
              </a:r>
            </a:p>
          </p:txBody>
        </p:sp>
        <p:sp>
          <p:nvSpPr>
            <p:cNvPr id="36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4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41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grpSp>
        <p:nvGrpSpPr>
          <p:cNvPr id="12" name="Grupa 11"/>
          <p:cNvGrpSpPr/>
          <p:nvPr/>
        </p:nvGrpSpPr>
        <p:grpSpPr>
          <a:xfrm>
            <a:off x="239717" y="1240038"/>
            <a:ext cx="11712566" cy="4958484"/>
            <a:chOff x="239717" y="1240038"/>
            <a:chExt cx="11712566" cy="4958484"/>
          </a:xfrm>
        </p:grpSpPr>
        <p:grpSp>
          <p:nvGrpSpPr>
            <p:cNvPr id="5" name="Grupa 4"/>
            <p:cNvGrpSpPr/>
            <p:nvPr/>
          </p:nvGrpSpPr>
          <p:grpSpPr>
            <a:xfrm>
              <a:off x="239717" y="1240038"/>
              <a:ext cx="11712566" cy="4958484"/>
              <a:chOff x="174138" y="1044930"/>
              <a:chExt cx="11712566" cy="4958484"/>
            </a:xfrm>
          </p:grpSpPr>
          <p:grpSp>
            <p:nvGrpSpPr>
              <p:cNvPr id="9" name="Grupa 8"/>
              <p:cNvGrpSpPr/>
              <p:nvPr/>
            </p:nvGrpSpPr>
            <p:grpSpPr>
              <a:xfrm>
                <a:off x="3418748" y="1061557"/>
                <a:ext cx="2363204" cy="4941857"/>
                <a:chOff x="3356330" y="1061557"/>
                <a:chExt cx="2363204" cy="4941857"/>
              </a:xfrm>
            </p:grpSpPr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8554CB5-95D8-42A8-BA79-EA328B97D34B}"/>
                    </a:ext>
                  </a:extLst>
                </p:cNvPr>
                <p:cNvSpPr txBox="1"/>
                <p:nvPr/>
              </p:nvSpPr>
              <p:spPr>
                <a:xfrm>
                  <a:off x="3513581" y="2683327"/>
                  <a:ext cx="207446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r-Latn-CS" sz="1400" dirty="0">
                      <a:solidFill>
                        <a:schemeClr val="bg2">
                          <a:lumMod val="50000"/>
                        </a:schemeClr>
                      </a:solidFill>
                      <a:latin typeface="Calibri" panose="020F0502020204030204" pitchFamily="34" charset="0"/>
                    </a:rPr>
                    <a:t>Sedište kompanije je u Vršcu</a:t>
                  </a:r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F7B60E1E-44C8-495D-8AB3-D67F9E18E08C}"/>
                    </a:ext>
                  </a:extLst>
                </p:cNvPr>
                <p:cNvSpPr txBox="1"/>
                <p:nvPr/>
              </p:nvSpPr>
              <p:spPr>
                <a:xfrm>
                  <a:off x="3356330" y="5264750"/>
                  <a:ext cx="2363204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algn="ctr">
                    <a:defRPr sz="1400">
                      <a:solidFill>
                        <a:schemeClr val="bg2">
                          <a:lumMod val="50000"/>
                        </a:schemeClr>
                      </a:solidFill>
                      <a:latin typeface="Calibri" panose="020F0502020204030204" pitchFamily="34" charset="0"/>
                    </a:defRPr>
                  </a:lvl1pPr>
                </a:lstStyle>
                <a:p>
                  <a:r>
                    <a:rPr lang="sr-Latn-RS" dirty="0"/>
                    <a:t>Poslovanje se odvija u skladu sa najnovijim svetskim standardima</a:t>
                  </a:r>
                  <a:endParaRPr lang="sr-Latn-CS" dirty="0"/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10A52429-5EBF-4711-B9F2-D6719DD169B6}"/>
                    </a:ext>
                  </a:extLst>
                </p:cNvPr>
                <p:cNvSpPr/>
                <p:nvPr/>
              </p:nvSpPr>
              <p:spPr>
                <a:xfrm>
                  <a:off x="3758843" y="3634285"/>
                  <a:ext cx="1558178" cy="1558178"/>
                </a:xfrm>
                <a:prstGeom prst="ellipse">
                  <a:avLst/>
                </a:prstGeom>
                <a:solidFill>
                  <a:schemeClr val="tx1">
                    <a:lumMod val="9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sr-Latn-CS">
                    <a:noFill/>
                  </a:endParaRPr>
                </a:p>
              </p:txBody>
            </p:sp>
            <p:pic>
              <p:nvPicPr>
                <p:cNvPr id="30" name="Picture 29">
                  <a:extLst>
                    <a:ext uri="{FF2B5EF4-FFF2-40B4-BE49-F238E27FC236}">
                      <a16:creationId xmlns:a16="http://schemas.microsoft.com/office/drawing/2014/main" id="{94741386-8462-4063-990D-204370E9F0D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758843" y="1061557"/>
                  <a:ext cx="1558178" cy="1534603"/>
                </a:xfrm>
                <a:prstGeom prst="ellipse">
                  <a:avLst/>
                </a:prstGeom>
              </p:spPr>
            </p:pic>
          </p:grpSp>
          <p:grpSp>
            <p:nvGrpSpPr>
              <p:cNvPr id="10" name="Grupa 9"/>
              <p:cNvGrpSpPr/>
              <p:nvPr/>
            </p:nvGrpSpPr>
            <p:grpSpPr>
              <a:xfrm>
                <a:off x="6759868" y="1061557"/>
                <a:ext cx="2074460" cy="4941857"/>
                <a:chOff x="6593401" y="1061557"/>
                <a:chExt cx="2074460" cy="4941857"/>
              </a:xfrm>
            </p:grpSpPr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859876CF-3231-4452-B43C-5EA687946FD9}"/>
                    </a:ext>
                  </a:extLst>
                </p:cNvPr>
                <p:cNvSpPr txBox="1"/>
                <p:nvPr/>
              </p:nvSpPr>
              <p:spPr>
                <a:xfrm>
                  <a:off x="6593401" y="2657103"/>
                  <a:ext cx="207446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r-Latn-CS" sz="1400" dirty="0">
                      <a:solidFill>
                        <a:schemeClr val="bg2">
                          <a:lumMod val="50000"/>
                        </a:schemeClr>
                      </a:solidFill>
                      <a:latin typeface="Calibri" panose="020F0502020204030204" pitchFamily="34" charset="0"/>
                    </a:rPr>
                    <a:t>Asortiman od preko 4.000 vrsta kablova</a:t>
                  </a:r>
                </a:p>
              </p:txBody>
            </p:sp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0241FF72-BDCA-4786-85E5-309B0FA8306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851542" y="1061557"/>
                  <a:ext cx="1558178" cy="1534603"/>
                </a:xfrm>
                <a:prstGeom prst="ellipse">
                  <a:avLst/>
                </a:prstGeom>
              </p:spPr>
            </p:pic>
            <p:pic>
              <p:nvPicPr>
                <p:cNvPr id="6" name="Slika 5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842100" y="3634285"/>
                  <a:ext cx="1577062" cy="1577062"/>
                </a:xfrm>
                <a:prstGeom prst="rect">
                  <a:avLst/>
                </a:prstGeom>
              </p:spPr>
            </p:pic>
            <p:sp>
              <p:nvSpPr>
                <p:cNvPr id="25" name="TextBox 19">
                  <a:extLst>
                    <a:ext uri="{FF2B5EF4-FFF2-40B4-BE49-F238E27FC236}">
                      <a16:creationId xmlns:a16="http://schemas.microsoft.com/office/drawing/2014/main" id="{6AB056D7-FE35-4CA2-A6AE-6E713DDF7154}"/>
                    </a:ext>
                  </a:extLst>
                </p:cNvPr>
                <p:cNvSpPr txBox="1"/>
                <p:nvPr/>
              </p:nvSpPr>
              <p:spPr>
                <a:xfrm>
                  <a:off x="6593401" y="5264750"/>
                  <a:ext cx="2074460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r-Latn-CS" sz="1400" dirty="0">
                      <a:solidFill>
                        <a:schemeClr val="bg2">
                          <a:lumMod val="50000"/>
                        </a:schemeClr>
                      </a:solidFill>
                      <a:latin typeface="Calibri" panose="020F0502020204030204" pitchFamily="34" charset="0"/>
                    </a:rPr>
                    <a:t>Saradnja sa najvećim svetskim i evropskim proizvođačima kablova</a:t>
                  </a:r>
                </a:p>
              </p:txBody>
            </p:sp>
          </p:grpSp>
          <p:grpSp>
            <p:nvGrpSpPr>
              <p:cNvPr id="11" name="Grupa 10"/>
              <p:cNvGrpSpPr/>
              <p:nvPr/>
            </p:nvGrpSpPr>
            <p:grpSpPr>
              <a:xfrm>
                <a:off x="9812244" y="1061557"/>
                <a:ext cx="2074460" cy="4941857"/>
                <a:chOff x="9812244" y="1061557"/>
                <a:chExt cx="2074460" cy="4941857"/>
              </a:xfrm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F01B21E1-FD06-429F-AAFE-FD4D02AB5E9B}"/>
                    </a:ext>
                  </a:extLst>
                </p:cNvPr>
                <p:cNvSpPr txBox="1"/>
                <p:nvPr/>
              </p:nvSpPr>
              <p:spPr>
                <a:xfrm>
                  <a:off x="9812244" y="2657103"/>
                  <a:ext cx="2074460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r-Latn-CS" sz="1400" dirty="0">
                      <a:solidFill>
                        <a:schemeClr val="bg2">
                          <a:lumMod val="50000"/>
                        </a:schemeClr>
                      </a:solidFill>
                      <a:latin typeface="Calibri" panose="020F0502020204030204" pitchFamily="34" charset="0"/>
                    </a:rPr>
                    <a:t>Tri velika magacina u Vršcu i Beogradu</a:t>
                  </a:r>
                </a:p>
              </p:txBody>
            </p:sp>
            <p:pic>
              <p:nvPicPr>
                <p:cNvPr id="4" name="Slika 3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 rot="5400000">
                  <a:off x="10067562" y="1040363"/>
                  <a:ext cx="1563824" cy="1606212"/>
                </a:xfrm>
                <a:prstGeom prst="ellipse">
                  <a:avLst/>
                </a:prstGeom>
              </p:spPr>
            </p:pic>
            <p:sp>
              <p:nvSpPr>
                <p:cNvPr id="29" name="TextBox 19">
                  <a:extLst>
                    <a:ext uri="{FF2B5EF4-FFF2-40B4-BE49-F238E27FC236}">
                      <a16:creationId xmlns:a16="http://schemas.microsoft.com/office/drawing/2014/main" id="{6AB056D7-FE35-4CA2-A6AE-6E713DDF7154}"/>
                    </a:ext>
                  </a:extLst>
                </p:cNvPr>
                <p:cNvSpPr txBox="1"/>
                <p:nvPr/>
              </p:nvSpPr>
              <p:spPr>
                <a:xfrm>
                  <a:off x="9812244" y="5264750"/>
                  <a:ext cx="2074460" cy="7386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r-Latn-CS" sz="1400" dirty="0">
                      <a:solidFill>
                        <a:schemeClr val="bg2">
                          <a:lumMod val="50000"/>
                        </a:schemeClr>
                      </a:solidFill>
                      <a:latin typeface="Calibri" panose="020F0502020204030204" pitchFamily="34" charset="0"/>
                    </a:rPr>
                    <a:t>Kvalitet, brzina, tačnost, konkurentnost, dostupnost</a:t>
                  </a:r>
                </a:p>
              </p:txBody>
            </p:sp>
            <p:pic>
              <p:nvPicPr>
                <p:cNvPr id="31" name="Picture 33">
                  <a:extLst>
                    <a:ext uri="{FF2B5EF4-FFF2-40B4-BE49-F238E27FC236}">
                      <a16:creationId xmlns:a16="http://schemas.microsoft.com/office/drawing/2014/main" id="{313890D9-5685-4910-9967-0FBACCEA2FC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10070385" y="3634285"/>
                  <a:ext cx="1558178" cy="1558178"/>
                </a:xfrm>
                <a:prstGeom prst="ellipse">
                  <a:avLst/>
                </a:prstGeom>
              </p:spPr>
            </p:pic>
          </p:grpSp>
          <p:grpSp>
            <p:nvGrpSpPr>
              <p:cNvPr id="7" name="Grupa 6"/>
              <p:cNvGrpSpPr/>
              <p:nvPr/>
            </p:nvGrpSpPr>
            <p:grpSpPr>
              <a:xfrm>
                <a:off x="174138" y="1044930"/>
                <a:ext cx="2266694" cy="4527597"/>
                <a:chOff x="174138" y="1044930"/>
                <a:chExt cx="2266694" cy="4527597"/>
              </a:xfrm>
            </p:grpSpPr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7DF8C389-6080-4285-BED5-8F1AABE82CEF}"/>
                    </a:ext>
                  </a:extLst>
                </p:cNvPr>
                <p:cNvSpPr txBox="1"/>
                <p:nvPr/>
              </p:nvSpPr>
              <p:spPr>
                <a:xfrm>
                  <a:off x="174138" y="2657103"/>
                  <a:ext cx="226669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r-Latn-CS" sz="1400" dirty="0">
                      <a:solidFill>
                        <a:schemeClr val="bg2">
                          <a:lumMod val="50000"/>
                        </a:schemeClr>
                      </a:solidFill>
                      <a:latin typeface="Calibri" panose="020F0502020204030204" pitchFamily="34" charset="0"/>
                    </a:rPr>
                    <a:t>Kompanija Elektrometal osnovana je 1998. godine</a:t>
                  </a:r>
                </a:p>
              </p:txBody>
            </p:sp>
            <p:sp>
              <p:nvSpPr>
                <p:cNvPr id="16" name="TextBox 15">
                  <a:extLst>
                    <a:ext uri="{FF2B5EF4-FFF2-40B4-BE49-F238E27FC236}">
                      <a16:creationId xmlns:a16="http://schemas.microsoft.com/office/drawing/2014/main" id="{F692350B-6AFA-4D39-96B6-4CE393A7D401}"/>
                    </a:ext>
                  </a:extLst>
                </p:cNvPr>
                <p:cNvSpPr txBox="1"/>
                <p:nvPr/>
              </p:nvSpPr>
              <p:spPr>
                <a:xfrm>
                  <a:off x="270255" y="5264750"/>
                  <a:ext cx="207446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sr-Latn-CS" sz="1400" dirty="0">
                      <a:solidFill>
                        <a:schemeClr val="bg2">
                          <a:lumMod val="50000"/>
                        </a:schemeClr>
                      </a:solidFill>
                      <a:latin typeface="Calibri" panose="020F0502020204030204" pitchFamily="34" charset="0"/>
                    </a:rPr>
                    <a:t>Lider u prodaji kablova</a:t>
                  </a:r>
                </a:p>
              </p:txBody>
            </p:sp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2A03C453-780A-4B86-A15D-83C9040026E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28396" y="3634285"/>
                  <a:ext cx="1558178" cy="1534603"/>
                </a:xfrm>
                <a:prstGeom prst="ellipse">
                  <a:avLst/>
                </a:prstGeom>
              </p:spPr>
            </p:pic>
            <p:pic>
              <p:nvPicPr>
                <p:cNvPr id="38" name="Picture 14">
                  <a:extLst>
                    <a:ext uri="{FF2B5EF4-FFF2-40B4-BE49-F238E27FC236}">
                      <a16:creationId xmlns:a16="http://schemas.microsoft.com/office/drawing/2014/main" id="{E397FDA5-2D73-467C-8637-1E167400CDF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516568" y="1044930"/>
                  <a:ext cx="1558178" cy="1551230"/>
                </a:xfrm>
                <a:prstGeom prst="ellipse">
                  <a:avLst/>
                </a:prstGeom>
              </p:spPr>
            </p:pic>
          </p:grpSp>
        </p:grpSp>
        <p:pic>
          <p:nvPicPr>
            <p:cNvPr id="3" name="Slika 2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09604" y="4040519"/>
              <a:ext cx="1138408" cy="1129051"/>
            </a:xfrm>
            <a:prstGeom prst="flowChartAlternateProcess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49492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400" y="6506102"/>
            <a:ext cx="2227093" cy="336202"/>
          </a:xfrm>
          <a:prstGeom prst="rect">
            <a:avLst/>
          </a:prstGeom>
        </p:spPr>
      </p:pic>
      <p:grpSp>
        <p:nvGrpSpPr>
          <p:cNvPr id="5" name="Grupa 4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6" name="Pravougaonik 5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7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20644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Reference</a:t>
              </a:r>
            </a:p>
          </p:txBody>
        </p:sp>
        <p:sp>
          <p:nvSpPr>
            <p:cNvPr id="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sp>
        <p:nvSpPr>
          <p:cNvPr id="28" name="TextBox 5">
            <a:extLst>
              <a:ext uri="{FF2B5EF4-FFF2-40B4-BE49-F238E27FC236}">
                <a16:creationId xmlns:a16="http://schemas.microsoft.com/office/drawing/2014/main" id="{C321198F-3BA9-413D-A218-BAB9DE55A2AD}"/>
              </a:ext>
            </a:extLst>
          </p:cNvPr>
          <p:cNvSpPr txBox="1"/>
          <p:nvPr/>
        </p:nvSpPr>
        <p:spPr>
          <a:xfrm>
            <a:off x="7092038" y="2147547"/>
            <a:ext cx="2680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fontAlgn="base"/>
            <a:r>
              <a:rPr lang="sr-Latn-RS" b="1" dirty="0"/>
              <a:t> Hala Davax</a:t>
            </a:r>
            <a:br>
              <a:rPr lang="sr-Latn-RS" b="1" dirty="0"/>
            </a:br>
            <a:r>
              <a:rPr lang="sr-Latn-RS" b="1" dirty="0"/>
              <a:t> Kać - Srbija</a:t>
            </a:r>
          </a:p>
        </p:txBody>
      </p:sp>
      <p:grpSp>
        <p:nvGrpSpPr>
          <p:cNvPr id="13" name="Grupa 12"/>
          <p:cNvGrpSpPr/>
          <p:nvPr/>
        </p:nvGrpSpPr>
        <p:grpSpPr>
          <a:xfrm>
            <a:off x="2634213" y="2169636"/>
            <a:ext cx="2558711" cy="1371085"/>
            <a:chOff x="2198430" y="2164810"/>
            <a:chExt cx="2558711" cy="1371085"/>
          </a:xfrm>
        </p:grpSpPr>
        <p:grpSp>
          <p:nvGrpSpPr>
            <p:cNvPr id="3" name="Grupa 2"/>
            <p:cNvGrpSpPr/>
            <p:nvPr/>
          </p:nvGrpSpPr>
          <p:grpSpPr>
            <a:xfrm>
              <a:off x="2198430" y="2164810"/>
              <a:ext cx="2558711" cy="914324"/>
              <a:chOff x="2198430" y="2422390"/>
              <a:chExt cx="2558711" cy="914324"/>
            </a:xfrm>
          </p:grpSpPr>
          <p:sp>
            <p:nvSpPr>
              <p:cNvPr id="43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2198430" y="3082798"/>
                <a:ext cx="2528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endParaRPr lang="sr-Latn-CS" sz="1050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44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2348052" y="2422390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Termoelektrane Nikola Tesla</a:t>
                </a:r>
                <a:br>
                  <a:rPr lang="sr-Latn-RS" b="1" dirty="0"/>
                </a:br>
                <a:r>
                  <a:rPr lang="sr-Latn-RS" b="1" dirty="0"/>
                  <a:t>Obrenovac</a:t>
                </a:r>
              </a:p>
            </p:txBody>
          </p:sp>
          <p:cxnSp>
            <p:nvCxnSpPr>
              <p:cNvPr id="45" name="Prava linija spajanja 44"/>
              <p:cNvCxnSpPr/>
              <p:nvPr/>
            </p:nvCxnSpPr>
            <p:spPr>
              <a:xfrm>
                <a:off x="2572005" y="3082798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Ševron 67"/>
            <p:cNvSpPr/>
            <p:nvPr/>
          </p:nvSpPr>
          <p:spPr>
            <a:xfrm>
              <a:off x="2317170" y="3259561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grpSp>
        <p:nvGrpSpPr>
          <p:cNvPr id="14" name="Grupa 13"/>
          <p:cNvGrpSpPr/>
          <p:nvPr/>
        </p:nvGrpSpPr>
        <p:grpSpPr>
          <a:xfrm>
            <a:off x="5014524" y="2188737"/>
            <a:ext cx="2533145" cy="1343457"/>
            <a:chOff x="4627950" y="2142780"/>
            <a:chExt cx="2533145" cy="1343457"/>
          </a:xfrm>
        </p:grpSpPr>
        <p:grpSp>
          <p:nvGrpSpPr>
            <p:cNvPr id="31" name="Grupa 30"/>
            <p:cNvGrpSpPr/>
            <p:nvPr/>
          </p:nvGrpSpPr>
          <p:grpSpPr>
            <a:xfrm>
              <a:off x="4633039" y="2142780"/>
              <a:ext cx="2528056" cy="771938"/>
              <a:chOff x="4633039" y="2400360"/>
              <a:chExt cx="2528056" cy="771938"/>
            </a:xfrm>
          </p:grpSpPr>
          <p:sp>
            <p:nvSpPr>
              <p:cNvPr id="36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4633039" y="2918382"/>
                <a:ext cx="2528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endParaRPr lang="sr-Latn-CS" sz="1050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37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4681442" y="2400360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Lidl</a:t>
                </a:r>
                <a:br>
                  <a:rPr lang="sr-Latn-RS" b="1" dirty="0"/>
                </a:br>
                <a:r>
                  <a:rPr lang="sr-Latn-RS" b="1" dirty="0"/>
                  <a:t>Kragujevac</a:t>
                </a:r>
              </a:p>
            </p:txBody>
          </p:sp>
          <p:cxnSp>
            <p:nvCxnSpPr>
              <p:cNvPr id="38" name="Prava linija spajanja 37"/>
              <p:cNvCxnSpPr/>
              <p:nvPr/>
            </p:nvCxnSpPr>
            <p:spPr>
              <a:xfrm>
                <a:off x="4959933" y="3065984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Ševron 68"/>
            <p:cNvSpPr/>
            <p:nvPr/>
          </p:nvSpPr>
          <p:spPr>
            <a:xfrm>
              <a:off x="4627950" y="3209903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grpSp>
        <p:nvGrpSpPr>
          <p:cNvPr id="15" name="Grupa 14"/>
          <p:cNvGrpSpPr/>
          <p:nvPr/>
        </p:nvGrpSpPr>
        <p:grpSpPr>
          <a:xfrm>
            <a:off x="7279722" y="2687191"/>
            <a:ext cx="2528056" cy="837653"/>
            <a:chOff x="7070655" y="2633614"/>
            <a:chExt cx="2528056" cy="837653"/>
          </a:xfrm>
        </p:grpSpPr>
        <p:grpSp>
          <p:nvGrpSpPr>
            <p:cNvPr id="60" name="Grupa 59"/>
            <p:cNvGrpSpPr/>
            <p:nvPr/>
          </p:nvGrpSpPr>
          <p:grpSpPr>
            <a:xfrm>
              <a:off x="7070655" y="2633614"/>
              <a:ext cx="2528056" cy="253916"/>
              <a:chOff x="7070655" y="2891194"/>
              <a:chExt cx="2528056" cy="253916"/>
            </a:xfrm>
          </p:grpSpPr>
          <p:sp>
            <p:nvSpPr>
              <p:cNvPr id="27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7070655" y="2891194"/>
                <a:ext cx="2528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endParaRPr lang="sr-Latn-CS" sz="1050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  <p:cxnSp>
            <p:nvCxnSpPr>
              <p:cNvPr id="29" name="Prava linija spajanja 28"/>
              <p:cNvCxnSpPr/>
              <p:nvPr/>
            </p:nvCxnSpPr>
            <p:spPr>
              <a:xfrm>
                <a:off x="7362538" y="3037720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Ševron 69"/>
            <p:cNvSpPr/>
            <p:nvPr/>
          </p:nvSpPr>
          <p:spPr>
            <a:xfrm>
              <a:off x="7073099" y="3194933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grpSp>
        <p:nvGrpSpPr>
          <p:cNvPr id="16" name="Grupa 15"/>
          <p:cNvGrpSpPr/>
          <p:nvPr/>
        </p:nvGrpSpPr>
        <p:grpSpPr>
          <a:xfrm>
            <a:off x="9432904" y="2169636"/>
            <a:ext cx="2514499" cy="1355208"/>
            <a:chOff x="9163395" y="2132311"/>
            <a:chExt cx="2514499" cy="1355208"/>
          </a:xfrm>
        </p:grpSpPr>
        <p:grpSp>
          <p:nvGrpSpPr>
            <p:cNvPr id="61" name="Grupa 60"/>
            <p:cNvGrpSpPr/>
            <p:nvPr/>
          </p:nvGrpSpPr>
          <p:grpSpPr>
            <a:xfrm>
              <a:off x="9163395" y="2132311"/>
              <a:ext cx="2514499" cy="666570"/>
              <a:chOff x="9163395" y="2389891"/>
              <a:chExt cx="2514499" cy="666570"/>
            </a:xfrm>
          </p:grpSpPr>
          <p:sp>
            <p:nvSpPr>
              <p:cNvPr id="21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9163395" y="2389891"/>
                <a:ext cx="251449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Stop Shop</a:t>
                </a:r>
                <a:br>
                  <a:rPr lang="sr-Latn-RS" b="1" dirty="0"/>
                </a:br>
                <a:r>
                  <a:rPr lang="sr-Latn-RS" b="1" dirty="0"/>
                  <a:t>Vršac</a:t>
                </a:r>
              </a:p>
            </p:txBody>
          </p:sp>
          <p:cxnSp>
            <p:nvCxnSpPr>
              <p:cNvPr id="22" name="Prava linija spajanja 21"/>
              <p:cNvCxnSpPr/>
              <p:nvPr/>
            </p:nvCxnSpPr>
            <p:spPr>
              <a:xfrm>
                <a:off x="9420785" y="3056461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Ševron 70"/>
            <p:cNvSpPr/>
            <p:nvPr/>
          </p:nvSpPr>
          <p:spPr>
            <a:xfrm>
              <a:off x="9280299" y="3211185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grpSp>
        <p:nvGrpSpPr>
          <p:cNvPr id="18" name="Grupa 17"/>
          <p:cNvGrpSpPr/>
          <p:nvPr/>
        </p:nvGrpSpPr>
        <p:grpSpPr>
          <a:xfrm>
            <a:off x="117501" y="5072114"/>
            <a:ext cx="2776360" cy="1191707"/>
            <a:chOff x="117501" y="4392520"/>
            <a:chExt cx="2776360" cy="1191707"/>
          </a:xfrm>
        </p:grpSpPr>
        <p:grpSp>
          <p:nvGrpSpPr>
            <p:cNvPr id="62" name="Grupa 61"/>
            <p:cNvGrpSpPr/>
            <p:nvPr/>
          </p:nvGrpSpPr>
          <p:grpSpPr>
            <a:xfrm>
              <a:off x="117501" y="4392520"/>
              <a:ext cx="2776360" cy="810823"/>
              <a:chOff x="117501" y="4521310"/>
              <a:chExt cx="2776360" cy="810823"/>
            </a:xfrm>
          </p:grpSpPr>
          <p:sp>
            <p:nvSpPr>
              <p:cNvPr id="55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175314" y="5078217"/>
                <a:ext cx="2528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endParaRPr lang="sr-Latn-CS" sz="1050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56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117501" y="4521310"/>
                <a:ext cx="27763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Drinsko Limske H.E.</a:t>
                </a:r>
                <a:br>
                  <a:rPr lang="sr-Latn-RS" b="1" dirty="0"/>
                </a:br>
                <a:r>
                  <a:rPr lang="sr-Latn-RS" b="1" dirty="0"/>
                  <a:t>Bajina Bašta</a:t>
                </a:r>
              </a:p>
            </p:txBody>
          </p:sp>
          <p:cxnSp>
            <p:nvCxnSpPr>
              <p:cNvPr id="57" name="Prava linija spajanja 56"/>
              <p:cNvCxnSpPr/>
              <p:nvPr/>
            </p:nvCxnSpPr>
            <p:spPr>
              <a:xfrm>
                <a:off x="559196" y="5046069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Ševron 71"/>
            <p:cNvSpPr/>
            <p:nvPr/>
          </p:nvSpPr>
          <p:spPr>
            <a:xfrm>
              <a:off x="329793" y="5307893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grpSp>
        <p:nvGrpSpPr>
          <p:cNvPr id="77" name="Grupa 76"/>
          <p:cNvGrpSpPr/>
          <p:nvPr/>
        </p:nvGrpSpPr>
        <p:grpSpPr>
          <a:xfrm>
            <a:off x="2598107" y="5075507"/>
            <a:ext cx="2528056" cy="1188314"/>
            <a:chOff x="2443345" y="4768753"/>
            <a:chExt cx="2528056" cy="1188314"/>
          </a:xfrm>
        </p:grpSpPr>
        <p:grpSp>
          <p:nvGrpSpPr>
            <p:cNvPr id="63" name="Grupa 62"/>
            <p:cNvGrpSpPr/>
            <p:nvPr/>
          </p:nvGrpSpPr>
          <p:grpSpPr>
            <a:xfrm>
              <a:off x="2443345" y="4768753"/>
              <a:ext cx="2528056" cy="954107"/>
              <a:chOff x="2443345" y="4897543"/>
              <a:chExt cx="2528056" cy="954107"/>
            </a:xfrm>
          </p:grpSpPr>
          <p:sp>
            <p:nvSpPr>
              <p:cNvPr id="48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2443345" y="5364742"/>
                <a:ext cx="252805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endParaRPr lang="sr-Latn-CS" sz="1050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49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2554263" y="4897543"/>
                <a:ext cx="240908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Termoelektrane</a:t>
                </a:r>
              </a:p>
              <a:p>
                <a:pPr fontAlgn="base"/>
                <a:r>
                  <a:rPr lang="sr-Latn-RS" b="1" dirty="0"/>
                  <a:t>Kostolac</a:t>
                </a:r>
              </a:p>
              <a:p>
                <a:pPr fontAlgn="base"/>
                <a:br>
                  <a:rPr lang="sr-Latn-RS" b="1" dirty="0"/>
                </a:br>
                <a:endParaRPr lang="sr-Latn-RS" b="1" dirty="0"/>
              </a:p>
            </p:txBody>
          </p:sp>
          <p:cxnSp>
            <p:nvCxnSpPr>
              <p:cNvPr id="50" name="Prava linija spajanja 49"/>
              <p:cNvCxnSpPr/>
              <p:nvPr/>
            </p:nvCxnSpPr>
            <p:spPr>
              <a:xfrm>
                <a:off x="2782690" y="5417331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3" name="Ševron 72"/>
            <p:cNvSpPr/>
            <p:nvPr/>
          </p:nvSpPr>
          <p:spPr>
            <a:xfrm>
              <a:off x="2443345" y="5680733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grpSp>
        <p:nvGrpSpPr>
          <p:cNvPr id="78" name="Grupa 77"/>
          <p:cNvGrpSpPr/>
          <p:nvPr/>
        </p:nvGrpSpPr>
        <p:grpSpPr>
          <a:xfrm>
            <a:off x="4866421" y="5047715"/>
            <a:ext cx="2493920" cy="1214203"/>
            <a:chOff x="4736233" y="4798624"/>
            <a:chExt cx="2493920" cy="1214203"/>
          </a:xfrm>
        </p:grpSpPr>
        <p:grpSp>
          <p:nvGrpSpPr>
            <p:cNvPr id="64" name="Grupa 63"/>
            <p:cNvGrpSpPr/>
            <p:nvPr/>
          </p:nvGrpSpPr>
          <p:grpSpPr>
            <a:xfrm>
              <a:off x="4821064" y="4798624"/>
              <a:ext cx="2409089" cy="575516"/>
              <a:chOff x="4821066" y="4932365"/>
              <a:chExt cx="2409089" cy="575516"/>
            </a:xfrm>
          </p:grpSpPr>
          <p:sp>
            <p:nvSpPr>
              <p:cNvPr id="41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4821066" y="4932365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Fabrika dečije hrane Nelt</a:t>
                </a:r>
                <a:br>
                  <a:rPr lang="sr-Latn-RS" b="1" dirty="0"/>
                </a:br>
                <a:r>
                  <a:rPr lang="sr-Latn-RS" b="1" dirty="0"/>
                  <a:t>Beograd</a:t>
                </a:r>
              </a:p>
            </p:txBody>
          </p:sp>
          <p:cxnSp>
            <p:nvCxnSpPr>
              <p:cNvPr id="42" name="Prava linija spajanja 41"/>
              <p:cNvCxnSpPr/>
              <p:nvPr/>
            </p:nvCxnSpPr>
            <p:spPr>
              <a:xfrm>
                <a:off x="5148254" y="5507881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Ševron 73"/>
            <p:cNvSpPr/>
            <p:nvPr/>
          </p:nvSpPr>
          <p:spPr>
            <a:xfrm>
              <a:off x="4736233" y="5736493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grpSp>
        <p:nvGrpSpPr>
          <p:cNvPr id="79" name="Grupa 78"/>
          <p:cNvGrpSpPr/>
          <p:nvPr/>
        </p:nvGrpSpPr>
        <p:grpSpPr>
          <a:xfrm>
            <a:off x="7141822" y="5072334"/>
            <a:ext cx="2429357" cy="1189584"/>
            <a:chOff x="7094759" y="4597671"/>
            <a:chExt cx="2429357" cy="1189584"/>
          </a:xfrm>
        </p:grpSpPr>
        <p:grpSp>
          <p:nvGrpSpPr>
            <p:cNvPr id="65" name="Grupa 64"/>
            <p:cNvGrpSpPr/>
            <p:nvPr/>
          </p:nvGrpSpPr>
          <p:grpSpPr>
            <a:xfrm>
              <a:off x="7115027" y="4597671"/>
              <a:ext cx="2409089" cy="556687"/>
              <a:chOff x="7115027" y="4726461"/>
              <a:chExt cx="2409089" cy="556687"/>
            </a:xfrm>
          </p:grpSpPr>
          <p:sp>
            <p:nvSpPr>
              <p:cNvPr id="33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7115027" y="4726461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Narodni muzej</a:t>
                </a:r>
              </a:p>
              <a:p>
                <a:pPr fontAlgn="base"/>
                <a:r>
                  <a:rPr lang="sr-Latn-RS" b="1" dirty="0"/>
                  <a:t>Beograd</a:t>
                </a:r>
              </a:p>
            </p:txBody>
          </p:sp>
          <p:cxnSp>
            <p:nvCxnSpPr>
              <p:cNvPr id="34" name="Prava linija spajanja 33"/>
              <p:cNvCxnSpPr/>
              <p:nvPr/>
            </p:nvCxnSpPr>
            <p:spPr>
              <a:xfrm>
                <a:off x="7455568" y="5283148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5" name="Ševron 74"/>
            <p:cNvSpPr/>
            <p:nvPr/>
          </p:nvSpPr>
          <p:spPr>
            <a:xfrm>
              <a:off x="7094759" y="5510921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grpSp>
        <p:nvGrpSpPr>
          <p:cNvPr id="80" name="Grupa 79"/>
          <p:cNvGrpSpPr/>
          <p:nvPr/>
        </p:nvGrpSpPr>
        <p:grpSpPr>
          <a:xfrm>
            <a:off x="9111167" y="5018573"/>
            <a:ext cx="2943326" cy="1237445"/>
            <a:chOff x="9363298" y="4799782"/>
            <a:chExt cx="2943326" cy="1237445"/>
          </a:xfrm>
        </p:grpSpPr>
        <p:grpSp>
          <p:nvGrpSpPr>
            <p:cNvPr id="66" name="Grupa 65"/>
            <p:cNvGrpSpPr/>
            <p:nvPr/>
          </p:nvGrpSpPr>
          <p:grpSpPr>
            <a:xfrm>
              <a:off x="9363298" y="4799782"/>
              <a:ext cx="2943326" cy="776213"/>
              <a:chOff x="9363298" y="4928572"/>
              <a:chExt cx="2943326" cy="776213"/>
            </a:xfrm>
          </p:grpSpPr>
          <p:sp>
            <p:nvSpPr>
              <p:cNvPr id="23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9363298" y="5450869"/>
                <a:ext cx="294332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endParaRPr lang="sr-Latn-CS" sz="1050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24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9630416" y="4928572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HIP Petrohemija</a:t>
                </a:r>
                <a:br>
                  <a:rPr lang="sr-Latn-RS" b="1" dirty="0"/>
                </a:br>
                <a:r>
                  <a:rPr lang="sr-Latn-RS" b="1" dirty="0"/>
                  <a:t>Pančevo</a:t>
                </a:r>
              </a:p>
            </p:txBody>
          </p:sp>
          <p:cxnSp>
            <p:nvCxnSpPr>
              <p:cNvPr id="25" name="Prava linija spajanja 24"/>
              <p:cNvCxnSpPr>
                <a:cxnSpLocks/>
              </p:cNvCxnSpPr>
              <p:nvPr/>
            </p:nvCxnSpPr>
            <p:spPr>
              <a:xfrm>
                <a:off x="9981541" y="5546074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Ševron 75"/>
            <p:cNvSpPr/>
            <p:nvPr/>
          </p:nvSpPr>
          <p:spPr>
            <a:xfrm>
              <a:off x="9662267" y="5760893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pic>
        <p:nvPicPr>
          <p:cNvPr id="84" name="Picture 83" descr="A view of a city&#10;&#10;Description automatically generated">
            <a:extLst>
              <a:ext uri="{FF2B5EF4-FFF2-40B4-BE49-F238E27FC236}">
                <a16:creationId xmlns:a16="http://schemas.microsoft.com/office/drawing/2014/main" id="{4553DCED-1B20-4CEC-BB42-444E3F3BF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667" y="970780"/>
            <a:ext cx="1931078" cy="1168951"/>
          </a:xfrm>
          <a:prstGeom prst="rect">
            <a:avLst/>
          </a:prstGeom>
        </p:spPr>
      </p:pic>
      <p:pic>
        <p:nvPicPr>
          <p:cNvPr id="86" name="Picture 85" descr="A sign on the side of a building&#10;&#10;Description automatically generated">
            <a:extLst>
              <a:ext uri="{FF2B5EF4-FFF2-40B4-BE49-F238E27FC236}">
                <a16:creationId xmlns:a16="http://schemas.microsoft.com/office/drawing/2014/main" id="{53810CFC-E002-4583-8825-944A5F8394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474" y="1010087"/>
            <a:ext cx="2030175" cy="1167053"/>
          </a:xfrm>
          <a:prstGeom prst="rect">
            <a:avLst/>
          </a:prstGeom>
        </p:spPr>
      </p:pic>
      <p:pic>
        <p:nvPicPr>
          <p:cNvPr id="88" name="Picture 87" descr="A large white building&#10;&#10;Description automatically generated">
            <a:extLst>
              <a:ext uri="{FF2B5EF4-FFF2-40B4-BE49-F238E27FC236}">
                <a16:creationId xmlns:a16="http://schemas.microsoft.com/office/drawing/2014/main" id="{E7BE883F-10F6-4980-BB33-8EB15F4899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048" y="1010087"/>
            <a:ext cx="1978765" cy="1154689"/>
          </a:xfrm>
          <a:prstGeom prst="rect">
            <a:avLst/>
          </a:prstGeom>
        </p:spPr>
      </p:pic>
      <p:pic>
        <p:nvPicPr>
          <p:cNvPr id="90" name="Picture 89" descr="A close up of a sign&#10;&#10;Description automatically generated">
            <a:extLst>
              <a:ext uri="{FF2B5EF4-FFF2-40B4-BE49-F238E27FC236}">
                <a16:creationId xmlns:a16="http://schemas.microsoft.com/office/drawing/2014/main" id="{8D550DDA-17A1-48A8-A80E-5CDC7E2097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294" y="1010702"/>
            <a:ext cx="2067174" cy="1141463"/>
          </a:xfrm>
          <a:prstGeom prst="rect">
            <a:avLst/>
          </a:prstGeom>
        </p:spPr>
      </p:pic>
      <p:pic>
        <p:nvPicPr>
          <p:cNvPr id="92" name="Picture 91" descr="A large body of water with a mountain in the background&#10;&#10;Description automatically generated">
            <a:extLst>
              <a:ext uri="{FF2B5EF4-FFF2-40B4-BE49-F238E27FC236}">
                <a16:creationId xmlns:a16="http://schemas.microsoft.com/office/drawing/2014/main" id="{5B44CDA1-C0E9-4658-A956-A3B29AE5B7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09" y="3806893"/>
            <a:ext cx="1943365" cy="1250477"/>
          </a:xfrm>
          <a:prstGeom prst="rect">
            <a:avLst/>
          </a:prstGeom>
        </p:spPr>
      </p:pic>
      <p:pic>
        <p:nvPicPr>
          <p:cNvPr id="94" name="Picture 93" descr="A picture containing outdoor, train, water, ship&#10;&#10;Description automatically generated">
            <a:extLst>
              <a:ext uri="{FF2B5EF4-FFF2-40B4-BE49-F238E27FC236}">
                <a16:creationId xmlns:a16="http://schemas.microsoft.com/office/drawing/2014/main" id="{E5B877FB-11DA-4994-B59A-EFF5BC1BB8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861" y="3844527"/>
            <a:ext cx="1954806" cy="1224682"/>
          </a:xfrm>
          <a:prstGeom prst="rect">
            <a:avLst/>
          </a:prstGeom>
        </p:spPr>
      </p:pic>
      <p:pic>
        <p:nvPicPr>
          <p:cNvPr id="96" name="Picture 95" descr="An empty road with a building in the background&#10;&#10;Description automatically generated">
            <a:extLst>
              <a:ext uri="{FF2B5EF4-FFF2-40B4-BE49-F238E27FC236}">
                <a16:creationId xmlns:a16="http://schemas.microsoft.com/office/drawing/2014/main" id="{208786D8-8A2E-426D-9F18-A874C9F6075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707" y="3855006"/>
            <a:ext cx="2072177" cy="1198801"/>
          </a:xfrm>
          <a:prstGeom prst="rect">
            <a:avLst/>
          </a:prstGeom>
        </p:spPr>
      </p:pic>
      <p:pic>
        <p:nvPicPr>
          <p:cNvPr id="100" name="Picture 99" descr="A tall building in a city&#10;&#10;Description automatically generated">
            <a:extLst>
              <a:ext uri="{FF2B5EF4-FFF2-40B4-BE49-F238E27FC236}">
                <a16:creationId xmlns:a16="http://schemas.microsoft.com/office/drawing/2014/main" id="{3344C77D-97AD-4BF0-90F0-CB3E2CA90D6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957" y="3863019"/>
            <a:ext cx="1956179" cy="1194351"/>
          </a:xfrm>
          <a:prstGeom prst="rect">
            <a:avLst/>
          </a:prstGeom>
        </p:spPr>
      </p:pic>
      <p:pic>
        <p:nvPicPr>
          <p:cNvPr id="102" name="Picture 101" descr="A large body of water with a city in the background&#10;&#10;Description automatically generated">
            <a:extLst>
              <a:ext uri="{FF2B5EF4-FFF2-40B4-BE49-F238E27FC236}">
                <a16:creationId xmlns:a16="http://schemas.microsoft.com/office/drawing/2014/main" id="{9023331A-9952-49FC-BA9A-E2DBE05260F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209" y="3863019"/>
            <a:ext cx="1998052" cy="1209092"/>
          </a:xfrm>
          <a:prstGeom prst="rect">
            <a:avLst/>
          </a:prstGeom>
        </p:spPr>
      </p:pic>
      <p:sp>
        <p:nvSpPr>
          <p:cNvPr id="81" name="TextBox 5">
            <a:extLst>
              <a:ext uri="{FF2B5EF4-FFF2-40B4-BE49-F238E27FC236}">
                <a16:creationId xmlns:a16="http://schemas.microsoft.com/office/drawing/2014/main" id="{1EFA110F-C2A4-4E82-9706-CF934CB0B174}"/>
              </a:ext>
            </a:extLst>
          </p:cNvPr>
          <p:cNvSpPr txBox="1"/>
          <p:nvPr/>
        </p:nvSpPr>
        <p:spPr>
          <a:xfrm>
            <a:off x="290020" y="2264223"/>
            <a:ext cx="2680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fontAlgn="base"/>
            <a:r>
              <a:rPr lang="sr-Latn-RS" b="1" dirty="0"/>
              <a:t>TS Ulcinj</a:t>
            </a:r>
            <a:br>
              <a:rPr lang="sr-Latn-RS" b="1" dirty="0"/>
            </a:br>
            <a:r>
              <a:rPr lang="sr-Latn-RS" b="1" dirty="0"/>
              <a:t>Crna Gora</a:t>
            </a:r>
          </a:p>
        </p:txBody>
      </p:sp>
      <p:grpSp>
        <p:nvGrpSpPr>
          <p:cNvPr id="83" name="Grupa 82">
            <a:extLst>
              <a:ext uri="{FF2B5EF4-FFF2-40B4-BE49-F238E27FC236}">
                <a16:creationId xmlns:a16="http://schemas.microsoft.com/office/drawing/2014/main" id="{8BBAF9B7-6958-4578-B908-986FAA77ACA8}"/>
              </a:ext>
            </a:extLst>
          </p:cNvPr>
          <p:cNvGrpSpPr/>
          <p:nvPr/>
        </p:nvGrpSpPr>
        <p:grpSpPr>
          <a:xfrm>
            <a:off x="495872" y="2827132"/>
            <a:ext cx="2268314" cy="710440"/>
            <a:chOff x="7272556" y="2766762"/>
            <a:chExt cx="2268314" cy="710440"/>
          </a:xfrm>
        </p:grpSpPr>
        <p:cxnSp>
          <p:nvCxnSpPr>
            <p:cNvPr id="85" name="Prava linija spajanja 84">
              <a:extLst>
                <a:ext uri="{FF2B5EF4-FFF2-40B4-BE49-F238E27FC236}">
                  <a16:creationId xmlns:a16="http://schemas.microsoft.com/office/drawing/2014/main" id="{83C23E35-19B8-415B-932B-F1472AF9BE4C}"/>
                </a:ext>
              </a:extLst>
            </p:cNvPr>
            <p:cNvCxnSpPr/>
            <p:nvPr/>
          </p:nvCxnSpPr>
          <p:spPr>
            <a:xfrm>
              <a:off x="7464259" y="2766762"/>
              <a:ext cx="1883650" cy="0"/>
            </a:xfrm>
            <a:prstGeom prst="line">
              <a:avLst/>
            </a:prstGeom>
            <a:ln w="12700">
              <a:solidFill>
                <a:srgbClr val="B72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Ševron 69">
              <a:extLst>
                <a:ext uri="{FF2B5EF4-FFF2-40B4-BE49-F238E27FC236}">
                  <a16:creationId xmlns:a16="http://schemas.microsoft.com/office/drawing/2014/main" id="{5BC1727E-9E59-48F8-B9A9-ADF4B029C8C2}"/>
                </a:ext>
              </a:extLst>
            </p:cNvPr>
            <p:cNvSpPr/>
            <p:nvPr/>
          </p:nvSpPr>
          <p:spPr>
            <a:xfrm>
              <a:off x="7272556" y="320086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2017</a:t>
              </a:r>
            </a:p>
          </p:txBody>
        </p:sp>
      </p:grpSp>
      <p:pic>
        <p:nvPicPr>
          <p:cNvPr id="89" name="Picture 85" descr="A picture containing outdoor, grass, building, track&#10;&#10;Description automatically generated">
            <a:extLst>
              <a:ext uri="{FF2B5EF4-FFF2-40B4-BE49-F238E27FC236}">
                <a16:creationId xmlns:a16="http://schemas.microsoft.com/office/drawing/2014/main" id="{BF9FF803-9180-4E45-ABAF-1447B0A2A09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04" y="1094838"/>
            <a:ext cx="1760402" cy="1133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70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5" name="Grupa 4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6" name="Pravougaonik 5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7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20644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Reference</a:t>
              </a:r>
            </a:p>
          </p:txBody>
        </p:sp>
        <p:sp>
          <p:nvSpPr>
            <p:cNvPr id="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grpSp>
        <p:nvGrpSpPr>
          <p:cNvPr id="2" name="Grupa 1"/>
          <p:cNvGrpSpPr/>
          <p:nvPr/>
        </p:nvGrpSpPr>
        <p:grpSpPr>
          <a:xfrm>
            <a:off x="138309" y="2113756"/>
            <a:ext cx="2409088" cy="549516"/>
            <a:chOff x="-909568" y="2404729"/>
            <a:chExt cx="2409088" cy="549516"/>
          </a:xfrm>
        </p:grpSpPr>
        <p:sp>
          <p:nvSpPr>
            <p:cNvPr id="52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-909568" y="2404729"/>
              <a:ext cx="24090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pPr fontAlgn="base"/>
              <a:r>
                <a:rPr lang="sr-Latn-RS" b="1" dirty="0"/>
                <a:t>Essex Balkan</a:t>
              </a:r>
              <a:br>
                <a:rPr lang="sr-Latn-RS" b="1" dirty="0"/>
              </a:br>
              <a:r>
                <a:rPr lang="sr-Latn-RS" b="1" dirty="0"/>
                <a:t>Zrenjanin</a:t>
              </a:r>
            </a:p>
          </p:txBody>
        </p:sp>
        <p:cxnSp>
          <p:nvCxnSpPr>
            <p:cNvPr id="53" name="Prava linija spajanja 52"/>
            <p:cNvCxnSpPr/>
            <p:nvPr/>
          </p:nvCxnSpPr>
          <p:spPr>
            <a:xfrm>
              <a:off x="-668737" y="2954245"/>
              <a:ext cx="1883649" cy="0"/>
            </a:xfrm>
            <a:prstGeom prst="line">
              <a:avLst/>
            </a:prstGeom>
            <a:ln w="12700">
              <a:solidFill>
                <a:srgbClr val="B72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Ševron 66"/>
          <p:cNvSpPr/>
          <p:nvPr/>
        </p:nvSpPr>
        <p:spPr>
          <a:xfrm>
            <a:off x="176101" y="3167475"/>
            <a:ext cx="2268314" cy="276334"/>
          </a:xfrm>
          <a:prstGeom prst="chevron">
            <a:avLst/>
          </a:prstGeom>
          <a:solidFill>
            <a:srgbClr val="394F9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>
                <a:solidFill>
                  <a:schemeClr val="tx1"/>
                </a:solidFill>
              </a:rPr>
              <a:t>2018</a:t>
            </a:r>
          </a:p>
        </p:txBody>
      </p:sp>
      <p:grpSp>
        <p:nvGrpSpPr>
          <p:cNvPr id="13" name="Grupa 12"/>
          <p:cNvGrpSpPr/>
          <p:nvPr/>
        </p:nvGrpSpPr>
        <p:grpSpPr>
          <a:xfrm>
            <a:off x="2422197" y="2124128"/>
            <a:ext cx="2409089" cy="1322697"/>
            <a:chOff x="2594549" y="2154505"/>
            <a:chExt cx="2409089" cy="1322697"/>
          </a:xfrm>
        </p:grpSpPr>
        <p:grpSp>
          <p:nvGrpSpPr>
            <p:cNvPr id="3" name="Grupa 2"/>
            <p:cNvGrpSpPr/>
            <p:nvPr/>
          </p:nvGrpSpPr>
          <p:grpSpPr>
            <a:xfrm>
              <a:off x="2594549" y="2154505"/>
              <a:ext cx="2409089" cy="539144"/>
              <a:chOff x="2594549" y="2412085"/>
              <a:chExt cx="2409089" cy="539144"/>
            </a:xfrm>
          </p:grpSpPr>
          <p:sp>
            <p:nvSpPr>
              <p:cNvPr id="44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2594549" y="2412085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TC Promenada</a:t>
                </a:r>
                <a:br>
                  <a:rPr lang="sr-Latn-RS" b="1" dirty="0"/>
                </a:br>
                <a:r>
                  <a:rPr lang="sr-Latn-RS" b="1" dirty="0"/>
                  <a:t>Novi Sad</a:t>
                </a:r>
              </a:p>
            </p:txBody>
          </p:sp>
          <p:cxnSp>
            <p:nvCxnSpPr>
              <p:cNvPr id="45" name="Prava linija spajanja 44"/>
              <p:cNvCxnSpPr/>
              <p:nvPr/>
            </p:nvCxnSpPr>
            <p:spPr>
              <a:xfrm>
                <a:off x="2843462" y="2951229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Ševron 67"/>
            <p:cNvSpPr/>
            <p:nvPr/>
          </p:nvSpPr>
          <p:spPr>
            <a:xfrm>
              <a:off x="2651131" y="3200868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grpSp>
        <p:nvGrpSpPr>
          <p:cNvPr id="14" name="Grupa 13"/>
          <p:cNvGrpSpPr/>
          <p:nvPr/>
        </p:nvGrpSpPr>
        <p:grpSpPr>
          <a:xfrm>
            <a:off x="4706966" y="2106962"/>
            <a:ext cx="2409089" cy="1340265"/>
            <a:chOff x="4891453" y="2136937"/>
            <a:chExt cx="2409089" cy="1340265"/>
          </a:xfrm>
        </p:grpSpPr>
        <p:grpSp>
          <p:nvGrpSpPr>
            <p:cNvPr id="31" name="Grupa 30"/>
            <p:cNvGrpSpPr/>
            <p:nvPr/>
          </p:nvGrpSpPr>
          <p:grpSpPr>
            <a:xfrm>
              <a:off x="4891453" y="2136937"/>
              <a:ext cx="2409089" cy="606470"/>
              <a:chOff x="4891453" y="2394517"/>
              <a:chExt cx="2409089" cy="606470"/>
            </a:xfrm>
          </p:grpSpPr>
          <p:sp>
            <p:nvSpPr>
              <p:cNvPr id="37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4891453" y="2394517"/>
                <a:ext cx="240908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Rekonstrukcija bagera</a:t>
                </a:r>
              </a:p>
              <a:p>
                <a:pPr fontAlgn="base"/>
                <a:r>
                  <a:rPr lang="sr-Latn-RS" b="1" dirty="0"/>
                  <a:t>Rudnik Pljevlja, Crna Gora</a:t>
                </a:r>
              </a:p>
            </p:txBody>
          </p:sp>
          <p:cxnSp>
            <p:nvCxnSpPr>
              <p:cNvPr id="38" name="Prava linija spajanja 37"/>
              <p:cNvCxnSpPr/>
              <p:nvPr/>
            </p:nvCxnSpPr>
            <p:spPr>
              <a:xfrm>
                <a:off x="5154173" y="3000987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Ševron 68"/>
            <p:cNvSpPr/>
            <p:nvPr/>
          </p:nvSpPr>
          <p:spPr>
            <a:xfrm>
              <a:off x="4961844" y="320086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grpSp>
        <p:nvGrpSpPr>
          <p:cNvPr id="16" name="Grupa 15"/>
          <p:cNvGrpSpPr/>
          <p:nvPr/>
        </p:nvGrpSpPr>
        <p:grpSpPr>
          <a:xfrm>
            <a:off x="9241429" y="2203610"/>
            <a:ext cx="2514499" cy="1247081"/>
            <a:chOff x="9458923" y="2248317"/>
            <a:chExt cx="2514499" cy="1247081"/>
          </a:xfrm>
        </p:grpSpPr>
        <p:grpSp>
          <p:nvGrpSpPr>
            <p:cNvPr id="61" name="Grupa 60"/>
            <p:cNvGrpSpPr/>
            <p:nvPr/>
          </p:nvGrpSpPr>
          <p:grpSpPr>
            <a:xfrm>
              <a:off x="9458923" y="2248317"/>
              <a:ext cx="2514499" cy="523220"/>
              <a:chOff x="9458923" y="2505897"/>
              <a:chExt cx="2514499" cy="523220"/>
            </a:xfrm>
          </p:grpSpPr>
          <p:sp>
            <p:nvSpPr>
              <p:cNvPr id="21" name="TextBox 5">
                <a:extLst>
                  <a:ext uri="{FF2B5EF4-FFF2-40B4-BE49-F238E27FC236}">
                    <a16:creationId xmlns:a16="http://schemas.microsoft.com/office/drawing/2014/main" id="{C321198F-3BA9-413D-A218-BAB9DE55A2AD}"/>
                  </a:ext>
                </a:extLst>
              </p:cNvPr>
              <p:cNvSpPr txBox="1"/>
              <p:nvPr/>
            </p:nvSpPr>
            <p:spPr>
              <a:xfrm>
                <a:off x="9458923" y="2505897"/>
                <a:ext cx="251449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Vetropark Možura</a:t>
                </a:r>
                <a:br>
                  <a:rPr lang="sr-Latn-RS" b="1" dirty="0"/>
                </a:br>
                <a:r>
                  <a:rPr lang="sr-Latn-RS" b="1" dirty="0"/>
                  <a:t>Crna Gora</a:t>
                </a:r>
              </a:p>
            </p:txBody>
          </p:sp>
          <p:cxnSp>
            <p:nvCxnSpPr>
              <p:cNvPr id="22" name="Prava linija spajanja 21"/>
              <p:cNvCxnSpPr/>
              <p:nvPr/>
            </p:nvCxnSpPr>
            <p:spPr>
              <a:xfrm>
                <a:off x="9774347" y="3024342"/>
                <a:ext cx="1883650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Ševron 70"/>
            <p:cNvSpPr/>
            <p:nvPr/>
          </p:nvSpPr>
          <p:spPr>
            <a:xfrm>
              <a:off x="9567774" y="3219064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2018</a:t>
              </a:r>
            </a:p>
          </p:txBody>
        </p:sp>
      </p:grpSp>
      <p:pic>
        <p:nvPicPr>
          <p:cNvPr id="17" name="Picture 16" descr="A picture containing grass, building, road, track&#10;&#10;Description automatically generated">
            <a:extLst>
              <a:ext uri="{FF2B5EF4-FFF2-40B4-BE49-F238E27FC236}">
                <a16:creationId xmlns:a16="http://schemas.microsoft.com/office/drawing/2014/main" id="{77B3F230-CC57-4B79-B041-DB114F150D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59" y="1014924"/>
            <a:ext cx="1809443" cy="1133737"/>
          </a:xfrm>
          <a:prstGeom prst="rect">
            <a:avLst/>
          </a:prstGeom>
        </p:spPr>
      </p:pic>
      <p:pic>
        <p:nvPicPr>
          <p:cNvPr id="82" name="Picture 81" descr="A large building&#10;&#10;Description automatically generated">
            <a:extLst>
              <a:ext uri="{FF2B5EF4-FFF2-40B4-BE49-F238E27FC236}">
                <a16:creationId xmlns:a16="http://schemas.microsoft.com/office/drawing/2014/main" id="{9568AD3C-8A41-411D-AEBA-30863CDB7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577" y="1017940"/>
            <a:ext cx="1860384" cy="1143280"/>
          </a:xfrm>
          <a:prstGeom prst="rect">
            <a:avLst/>
          </a:prstGeom>
        </p:spPr>
      </p:pic>
      <p:pic>
        <p:nvPicPr>
          <p:cNvPr id="88" name="Picture 87" descr="A close up of a wire fence&#10;&#10;Description automatically generated">
            <a:extLst>
              <a:ext uri="{FF2B5EF4-FFF2-40B4-BE49-F238E27FC236}">
                <a16:creationId xmlns:a16="http://schemas.microsoft.com/office/drawing/2014/main" id="{A44E1CB8-5573-4973-AB45-D8A0E58564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781" y="1034612"/>
            <a:ext cx="1883650" cy="1114049"/>
          </a:xfrm>
          <a:prstGeom prst="rect">
            <a:avLst/>
          </a:prstGeom>
        </p:spPr>
      </p:pic>
      <p:grpSp>
        <p:nvGrpSpPr>
          <p:cNvPr id="101" name="Grupa 100">
            <a:extLst>
              <a:ext uri="{FF2B5EF4-FFF2-40B4-BE49-F238E27FC236}">
                <a16:creationId xmlns:a16="http://schemas.microsoft.com/office/drawing/2014/main" id="{D1C90567-9096-4405-8500-13A16962664E}"/>
              </a:ext>
            </a:extLst>
          </p:cNvPr>
          <p:cNvGrpSpPr/>
          <p:nvPr/>
        </p:nvGrpSpPr>
        <p:grpSpPr>
          <a:xfrm>
            <a:off x="37588" y="4920362"/>
            <a:ext cx="2514498" cy="1220944"/>
            <a:chOff x="9426227" y="2256258"/>
            <a:chExt cx="2514498" cy="1220944"/>
          </a:xfrm>
        </p:grpSpPr>
        <p:grpSp>
          <p:nvGrpSpPr>
            <p:cNvPr id="102" name="Grupa 101">
              <a:extLst>
                <a:ext uri="{FF2B5EF4-FFF2-40B4-BE49-F238E27FC236}">
                  <a16:creationId xmlns:a16="http://schemas.microsoft.com/office/drawing/2014/main" id="{4D0B71C4-EF28-4027-8E8F-27E6AD56ECDE}"/>
                </a:ext>
              </a:extLst>
            </p:cNvPr>
            <p:cNvGrpSpPr/>
            <p:nvPr/>
          </p:nvGrpSpPr>
          <p:grpSpPr>
            <a:xfrm>
              <a:off x="9426227" y="2256258"/>
              <a:ext cx="2514498" cy="523220"/>
              <a:chOff x="9426227" y="2526717"/>
              <a:chExt cx="2514498" cy="523220"/>
            </a:xfrm>
          </p:grpSpPr>
          <p:sp>
            <p:nvSpPr>
              <p:cNvPr id="105" name="TextBox 5">
                <a:extLst>
                  <a:ext uri="{FF2B5EF4-FFF2-40B4-BE49-F238E27FC236}">
                    <a16:creationId xmlns:a16="http://schemas.microsoft.com/office/drawing/2014/main" id="{CC6E2F4F-6B72-464E-83D8-E67BDB0687A5}"/>
                  </a:ext>
                </a:extLst>
              </p:cNvPr>
              <p:cNvSpPr txBox="1"/>
              <p:nvPr/>
            </p:nvSpPr>
            <p:spPr>
              <a:xfrm>
                <a:off x="9426227" y="2526717"/>
                <a:ext cx="25144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Tunel </a:t>
                </a:r>
                <a:r>
                  <a:rPr lang="sr-Latn-RS" b="1" dirty="0" err="1"/>
                  <a:t>Ričice</a:t>
                </a:r>
                <a:endParaRPr lang="sr-Latn-RS" b="1" dirty="0"/>
              </a:p>
              <a:p>
                <a:pPr fontAlgn="base"/>
                <a:r>
                  <a:rPr lang="sr-Latn-RS" b="1" dirty="0"/>
                  <a:t>BiH</a:t>
                </a:r>
              </a:p>
            </p:txBody>
          </p:sp>
          <p:cxnSp>
            <p:nvCxnSpPr>
              <p:cNvPr id="106" name="Prava linija spajanja 105">
                <a:extLst>
                  <a:ext uri="{FF2B5EF4-FFF2-40B4-BE49-F238E27FC236}">
                    <a16:creationId xmlns:a16="http://schemas.microsoft.com/office/drawing/2014/main" id="{A9303006-C98B-4552-A842-F3FBB6ED9D2D}"/>
                  </a:ext>
                </a:extLst>
              </p:cNvPr>
              <p:cNvCxnSpPr/>
              <p:nvPr/>
            </p:nvCxnSpPr>
            <p:spPr>
              <a:xfrm>
                <a:off x="9774348" y="3046309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" name="Ševron 109">
              <a:extLst>
                <a:ext uri="{FF2B5EF4-FFF2-40B4-BE49-F238E27FC236}">
                  <a16:creationId xmlns:a16="http://schemas.microsoft.com/office/drawing/2014/main" id="{E86153CD-35C2-4A1B-A815-BACDA730A875}"/>
                </a:ext>
              </a:extLst>
            </p:cNvPr>
            <p:cNvSpPr/>
            <p:nvPr/>
          </p:nvSpPr>
          <p:spPr>
            <a:xfrm>
              <a:off x="9583267" y="3200868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2019</a:t>
              </a:r>
            </a:p>
          </p:txBody>
        </p:sp>
      </p:grpSp>
      <p:grpSp>
        <p:nvGrpSpPr>
          <p:cNvPr id="107" name="Grupa 106">
            <a:extLst>
              <a:ext uri="{FF2B5EF4-FFF2-40B4-BE49-F238E27FC236}">
                <a16:creationId xmlns:a16="http://schemas.microsoft.com/office/drawing/2014/main" id="{0437E0DA-F254-4B1B-9250-78720762AF8D}"/>
              </a:ext>
            </a:extLst>
          </p:cNvPr>
          <p:cNvGrpSpPr/>
          <p:nvPr/>
        </p:nvGrpSpPr>
        <p:grpSpPr>
          <a:xfrm>
            <a:off x="2334303" y="4973528"/>
            <a:ext cx="2514498" cy="1167778"/>
            <a:chOff x="9100734" y="2075287"/>
            <a:chExt cx="2514498" cy="1167778"/>
          </a:xfrm>
        </p:grpSpPr>
        <p:grpSp>
          <p:nvGrpSpPr>
            <p:cNvPr id="108" name="Grupa 107">
              <a:extLst>
                <a:ext uri="{FF2B5EF4-FFF2-40B4-BE49-F238E27FC236}">
                  <a16:creationId xmlns:a16="http://schemas.microsoft.com/office/drawing/2014/main" id="{6E3B6543-28F0-4CC1-8128-E5E277F59F44}"/>
                </a:ext>
              </a:extLst>
            </p:cNvPr>
            <p:cNvGrpSpPr/>
            <p:nvPr/>
          </p:nvGrpSpPr>
          <p:grpSpPr>
            <a:xfrm>
              <a:off x="9100734" y="2075287"/>
              <a:ext cx="2514498" cy="523220"/>
              <a:chOff x="9100734" y="2345746"/>
              <a:chExt cx="2514498" cy="523220"/>
            </a:xfrm>
          </p:grpSpPr>
          <p:sp>
            <p:nvSpPr>
              <p:cNvPr id="111" name="TextBox 5">
                <a:extLst>
                  <a:ext uri="{FF2B5EF4-FFF2-40B4-BE49-F238E27FC236}">
                    <a16:creationId xmlns:a16="http://schemas.microsoft.com/office/drawing/2014/main" id="{25438162-9464-426A-9227-3862483E1C6B}"/>
                  </a:ext>
                </a:extLst>
              </p:cNvPr>
              <p:cNvSpPr txBox="1"/>
              <p:nvPr/>
            </p:nvSpPr>
            <p:spPr>
              <a:xfrm>
                <a:off x="9100734" y="2345746"/>
                <a:ext cx="25144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Tunel Pečuj</a:t>
                </a:r>
              </a:p>
              <a:p>
                <a:pPr fontAlgn="base"/>
                <a:r>
                  <a:rPr lang="sr-Latn-RS" b="1" dirty="0"/>
                  <a:t>BiH</a:t>
                </a:r>
              </a:p>
            </p:txBody>
          </p:sp>
          <p:cxnSp>
            <p:nvCxnSpPr>
              <p:cNvPr id="112" name="Prava linija spajanja 111">
                <a:extLst>
                  <a:ext uri="{FF2B5EF4-FFF2-40B4-BE49-F238E27FC236}">
                    <a16:creationId xmlns:a16="http://schemas.microsoft.com/office/drawing/2014/main" id="{54656B10-31A2-4864-A774-DD9B2DD4CB65}"/>
                  </a:ext>
                </a:extLst>
              </p:cNvPr>
              <p:cNvCxnSpPr/>
              <p:nvPr/>
            </p:nvCxnSpPr>
            <p:spPr>
              <a:xfrm>
                <a:off x="9437541" y="2812172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9" name="Ševron 109">
              <a:extLst>
                <a:ext uri="{FF2B5EF4-FFF2-40B4-BE49-F238E27FC236}">
                  <a16:creationId xmlns:a16="http://schemas.microsoft.com/office/drawing/2014/main" id="{8EFB9F58-4483-4109-80A9-7E3BF9CF9BA7}"/>
                </a:ext>
              </a:extLst>
            </p:cNvPr>
            <p:cNvSpPr/>
            <p:nvPr/>
          </p:nvSpPr>
          <p:spPr>
            <a:xfrm>
              <a:off x="9278043" y="2966731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2019</a:t>
              </a:r>
            </a:p>
          </p:txBody>
        </p:sp>
      </p:grpSp>
      <p:grpSp>
        <p:nvGrpSpPr>
          <p:cNvPr id="113" name="Grupa 112">
            <a:extLst>
              <a:ext uri="{FF2B5EF4-FFF2-40B4-BE49-F238E27FC236}">
                <a16:creationId xmlns:a16="http://schemas.microsoft.com/office/drawing/2014/main" id="{C02C27DC-9D5F-4980-AF1A-F04606311921}"/>
              </a:ext>
            </a:extLst>
          </p:cNvPr>
          <p:cNvGrpSpPr/>
          <p:nvPr/>
        </p:nvGrpSpPr>
        <p:grpSpPr>
          <a:xfrm>
            <a:off x="4518356" y="4965579"/>
            <a:ext cx="2585125" cy="1178845"/>
            <a:chOff x="8793464" y="2104405"/>
            <a:chExt cx="2585125" cy="1178845"/>
          </a:xfrm>
        </p:grpSpPr>
        <p:grpSp>
          <p:nvGrpSpPr>
            <p:cNvPr id="114" name="Grupa 113">
              <a:extLst>
                <a:ext uri="{FF2B5EF4-FFF2-40B4-BE49-F238E27FC236}">
                  <a16:creationId xmlns:a16="http://schemas.microsoft.com/office/drawing/2014/main" id="{5FA415C7-B10A-496F-A133-BE13DB64C103}"/>
                </a:ext>
              </a:extLst>
            </p:cNvPr>
            <p:cNvGrpSpPr/>
            <p:nvPr/>
          </p:nvGrpSpPr>
          <p:grpSpPr>
            <a:xfrm>
              <a:off x="8793464" y="2104405"/>
              <a:ext cx="2514498" cy="523220"/>
              <a:chOff x="8793464" y="2374864"/>
              <a:chExt cx="2514498" cy="523220"/>
            </a:xfrm>
          </p:grpSpPr>
          <p:sp>
            <p:nvSpPr>
              <p:cNvPr id="117" name="TextBox 5">
                <a:extLst>
                  <a:ext uri="{FF2B5EF4-FFF2-40B4-BE49-F238E27FC236}">
                    <a16:creationId xmlns:a16="http://schemas.microsoft.com/office/drawing/2014/main" id="{FECE8662-32B6-41C5-B13D-AAADAAFDFD20}"/>
                  </a:ext>
                </a:extLst>
              </p:cNvPr>
              <p:cNvSpPr txBox="1"/>
              <p:nvPr/>
            </p:nvSpPr>
            <p:spPr>
              <a:xfrm>
                <a:off x="8793464" y="2374864"/>
                <a:ext cx="25144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 err="1"/>
                  <a:t>Portonovi</a:t>
                </a:r>
                <a:r>
                  <a:rPr lang="sr-Latn-RS" b="1" dirty="0"/>
                  <a:t> </a:t>
                </a:r>
                <a:r>
                  <a:rPr lang="sr-Latn-RS" b="1" dirty="0" err="1"/>
                  <a:t>Kumbor</a:t>
                </a:r>
                <a:endParaRPr lang="sr-Latn-RS" b="1" dirty="0"/>
              </a:p>
              <a:p>
                <a:pPr fontAlgn="base"/>
                <a:r>
                  <a:rPr lang="sr-Latn-RS" b="1" dirty="0"/>
                  <a:t>Crna Gora</a:t>
                </a:r>
              </a:p>
            </p:txBody>
          </p:sp>
          <p:cxnSp>
            <p:nvCxnSpPr>
              <p:cNvPr id="118" name="Prava linija spajanja 117">
                <a:extLst>
                  <a:ext uri="{FF2B5EF4-FFF2-40B4-BE49-F238E27FC236}">
                    <a16:creationId xmlns:a16="http://schemas.microsoft.com/office/drawing/2014/main" id="{7F316E96-D6AF-4477-940E-A4D57ABBEE81}"/>
                  </a:ext>
                </a:extLst>
              </p:cNvPr>
              <p:cNvCxnSpPr/>
              <p:nvPr/>
            </p:nvCxnSpPr>
            <p:spPr>
              <a:xfrm>
                <a:off x="9302608" y="2898084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5" name="Ševron 109">
              <a:extLst>
                <a:ext uri="{FF2B5EF4-FFF2-40B4-BE49-F238E27FC236}">
                  <a16:creationId xmlns:a16="http://schemas.microsoft.com/office/drawing/2014/main" id="{804B7A95-3E38-4C48-9FD8-1B7BE4C3BDC4}"/>
                </a:ext>
              </a:extLst>
            </p:cNvPr>
            <p:cNvSpPr/>
            <p:nvPr/>
          </p:nvSpPr>
          <p:spPr>
            <a:xfrm>
              <a:off x="9110275" y="3006916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2019</a:t>
              </a:r>
            </a:p>
          </p:txBody>
        </p:sp>
      </p:grpSp>
      <p:grpSp>
        <p:nvGrpSpPr>
          <p:cNvPr id="119" name="Grupa 118">
            <a:extLst>
              <a:ext uri="{FF2B5EF4-FFF2-40B4-BE49-F238E27FC236}">
                <a16:creationId xmlns:a16="http://schemas.microsoft.com/office/drawing/2014/main" id="{D1392192-4515-42E2-84AF-B9746E67E5B2}"/>
              </a:ext>
            </a:extLst>
          </p:cNvPr>
          <p:cNvGrpSpPr/>
          <p:nvPr/>
        </p:nvGrpSpPr>
        <p:grpSpPr>
          <a:xfrm>
            <a:off x="6911149" y="4994264"/>
            <a:ext cx="2514498" cy="1154248"/>
            <a:chOff x="8946010" y="2172299"/>
            <a:chExt cx="2514498" cy="1154248"/>
          </a:xfrm>
        </p:grpSpPr>
        <p:grpSp>
          <p:nvGrpSpPr>
            <p:cNvPr id="120" name="Grupa 119">
              <a:extLst>
                <a:ext uri="{FF2B5EF4-FFF2-40B4-BE49-F238E27FC236}">
                  <a16:creationId xmlns:a16="http://schemas.microsoft.com/office/drawing/2014/main" id="{1571590E-31DF-46B3-AC86-E1BD7A7F3131}"/>
                </a:ext>
              </a:extLst>
            </p:cNvPr>
            <p:cNvGrpSpPr/>
            <p:nvPr/>
          </p:nvGrpSpPr>
          <p:grpSpPr>
            <a:xfrm>
              <a:off x="8946010" y="2172299"/>
              <a:ext cx="2514498" cy="523220"/>
              <a:chOff x="8946010" y="2442758"/>
              <a:chExt cx="2514498" cy="523220"/>
            </a:xfrm>
          </p:grpSpPr>
          <p:sp>
            <p:nvSpPr>
              <p:cNvPr id="123" name="TextBox 5">
                <a:extLst>
                  <a:ext uri="{FF2B5EF4-FFF2-40B4-BE49-F238E27FC236}">
                    <a16:creationId xmlns:a16="http://schemas.microsoft.com/office/drawing/2014/main" id="{2150B32A-E80C-441D-B2ED-3986B2B757DD}"/>
                  </a:ext>
                </a:extLst>
              </p:cNvPr>
              <p:cNvSpPr txBox="1"/>
              <p:nvPr/>
            </p:nvSpPr>
            <p:spPr>
              <a:xfrm>
                <a:off x="8946010" y="2442758"/>
                <a:ext cx="25144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Vodovod Sarajevo</a:t>
                </a:r>
              </a:p>
              <a:p>
                <a:pPr fontAlgn="base"/>
                <a:r>
                  <a:rPr lang="sr-Latn-RS" b="1" dirty="0"/>
                  <a:t>BiH</a:t>
                </a:r>
              </a:p>
            </p:txBody>
          </p:sp>
          <p:cxnSp>
            <p:nvCxnSpPr>
              <p:cNvPr id="124" name="Prava linija spajanja 123">
                <a:extLst>
                  <a:ext uri="{FF2B5EF4-FFF2-40B4-BE49-F238E27FC236}">
                    <a16:creationId xmlns:a16="http://schemas.microsoft.com/office/drawing/2014/main" id="{448DB5A1-7F40-4FBF-8770-4D0DD2EE93CB}"/>
                  </a:ext>
                </a:extLst>
              </p:cNvPr>
              <p:cNvCxnSpPr/>
              <p:nvPr/>
            </p:nvCxnSpPr>
            <p:spPr>
              <a:xfrm>
                <a:off x="9343248" y="2945242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1" name="Ševron 109">
              <a:extLst>
                <a:ext uri="{FF2B5EF4-FFF2-40B4-BE49-F238E27FC236}">
                  <a16:creationId xmlns:a16="http://schemas.microsoft.com/office/drawing/2014/main" id="{D5100F9D-3ECF-4EBA-BEEC-70A176A48D99}"/>
                </a:ext>
              </a:extLst>
            </p:cNvPr>
            <p:cNvSpPr/>
            <p:nvPr/>
          </p:nvSpPr>
          <p:spPr>
            <a:xfrm>
              <a:off x="9150916" y="3050213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2019</a:t>
              </a:r>
            </a:p>
          </p:txBody>
        </p:sp>
      </p:grpSp>
      <p:grpSp>
        <p:nvGrpSpPr>
          <p:cNvPr id="125" name="Grupa 124">
            <a:extLst>
              <a:ext uri="{FF2B5EF4-FFF2-40B4-BE49-F238E27FC236}">
                <a16:creationId xmlns:a16="http://schemas.microsoft.com/office/drawing/2014/main" id="{75FB995F-6156-4A29-9BC4-47076EF71AFF}"/>
              </a:ext>
            </a:extLst>
          </p:cNvPr>
          <p:cNvGrpSpPr/>
          <p:nvPr/>
        </p:nvGrpSpPr>
        <p:grpSpPr>
          <a:xfrm>
            <a:off x="9311268" y="5060953"/>
            <a:ext cx="2514498" cy="1087559"/>
            <a:chOff x="9177096" y="2238988"/>
            <a:chExt cx="2514498" cy="1087559"/>
          </a:xfrm>
        </p:grpSpPr>
        <p:grpSp>
          <p:nvGrpSpPr>
            <p:cNvPr id="126" name="Grupa 125">
              <a:extLst>
                <a:ext uri="{FF2B5EF4-FFF2-40B4-BE49-F238E27FC236}">
                  <a16:creationId xmlns:a16="http://schemas.microsoft.com/office/drawing/2014/main" id="{26BB556E-E875-46E1-B240-40D66A3CDA62}"/>
                </a:ext>
              </a:extLst>
            </p:cNvPr>
            <p:cNvGrpSpPr/>
            <p:nvPr/>
          </p:nvGrpSpPr>
          <p:grpSpPr>
            <a:xfrm>
              <a:off x="9177096" y="2238988"/>
              <a:ext cx="2514498" cy="523220"/>
              <a:chOff x="9177096" y="2509447"/>
              <a:chExt cx="2514498" cy="523220"/>
            </a:xfrm>
          </p:grpSpPr>
          <p:sp>
            <p:nvSpPr>
              <p:cNvPr id="129" name="TextBox 5">
                <a:extLst>
                  <a:ext uri="{FF2B5EF4-FFF2-40B4-BE49-F238E27FC236}">
                    <a16:creationId xmlns:a16="http://schemas.microsoft.com/office/drawing/2014/main" id="{463E6E23-BD31-4354-8E22-F789EEDD9022}"/>
                  </a:ext>
                </a:extLst>
              </p:cNvPr>
              <p:cNvSpPr txBox="1"/>
              <p:nvPr/>
            </p:nvSpPr>
            <p:spPr>
              <a:xfrm>
                <a:off x="9177096" y="2509447"/>
                <a:ext cx="251449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Termoelektrana </a:t>
                </a:r>
                <a:r>
                  <a:rPr lang="sr-Latn-RS" b="1" dirty="0" err="1"/>
                  <a:t>Ugljevik</a:t>
                </a:r>
                <a:endParaRPr lang="sr-Latn-RS" b="1" dirty="0"/>
              </a:p>
              <a:p>
                <a:pPr fontAlgn="base"/>
                <a:r>
                  <a:rPr lang="sr-Latn-RS" b="1" dirty="0"/>
                  <a:t>BiH</a:t>
                </a:r>
              </a:p>
            </p:txBody>
          </p:sp>
          <p:cxnSp>
            <p:nvCxnSpPr>
              <p:cNvPr id="130" name="Prava linija spajanja 129">
                <a:extLst>
                  <a:ext uri="{FF2B5EF4-FFF2-40B4-BE49-F238E27FC236}">
                    <a16:creationId xmlns:a16="http://schemas.microsoft.com/office/drawing/2014/main" id="{AD80CF15-0941-471A-A62F-E9975A5EAAA0}"/>
                  </a:ext>
                </a:extLst>
              </p:cNvPr>
              <p:cNvCxnSpPr/>
              <p:nvPr/>
            </p:nvCxnSpPr>
            <p:spPr>
              <a:xfrm>
                <a:off x="9552229" y="2987495"/>
                <a:ext cx="1883649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7" name="Ševron 109">
              <a:extLst>
                <a:ext uri="{FF2B5EF4-FFF2-40B4-BE49-F238E27FC236}">
                  <a16:creationId xmlns:a16="http://schemas.microsoft.com/office/drawing/2014/main" id="{A51065E3-9302-4EFC-AD29-8B7CC6F414E4}"/>
                </a:ext>
              </a:extLst>
            </p:cNvPr>
            <p:cNvSpPr/>
            <p:nvPr/>
          </p:nvSpPr>
          <p:spPr>
            <a:xfrm>
              <a:off x="9300188" y="3050213"/>
              <a:ext cx="2268314" cy="276334"/>
            </a:xfrm>
            <a:prstGeom prst="chevron">
              <a:avLst/>
            </a:prstGeom>
            <a:solidFill>
              <a:srgbClr val="394F96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2019</a:t>
              </a:r>
            </a:p>
          </p:txBody>
        </p:sp>
      </p:grpSp>
      <p:pic>
        <p:nvPicPr>
          <p:cNvPr id="12" name="Slika 11" descr="Slika na kojoj se nalazi svetlo&#10;&#10;Opis je automatski generisan">
            <a:extLst>
              <a:ext uri="{FF2B5EF4-FFF2-40B4-BE49-F238E27FC236}">
                <a16:creationId xmlns:a16="http://schemas.microsoft.com/office/drawing/2014/main" id="{FF61E605-0E58-4FFC-BC8E-CD7692064F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75" y="3746749"/>
            <a:ext cx="1763627" cy="1173613"/>
          </a:xfrm>
          <a:prstGeom prst="rect">
            <a:avLst/>
          </a:prstGeom>
        </p:spPr>
      </p:pic>
      <p:pic>
        <p:nvPicPr>
          <p:cNvPr id="20" name="Slika 19" descr="Slika na kojoj se nalazi otvoreni prostor, zgrada, planina, voz&#10;&#10;Opis je automatski generisan">
            <a:extLst>
              <a:ext uri="{FF2B5EF4-FFF2-40B4-BE49-F238E27FC236}">
                <a16:creationId xmlns:a16="http://schemas.microsoft.com/office/drawing/2014/main" id="{E24AE985-F323-45DE-B908-3D8AE7DC38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3" y="3746749"/>
            <a:ext cx="1915372" cy="1266024"/>
          </a:xfrm>
          <a:prstGeom prst="rect">
            <a:avLst/>
          </a:prstGeom>
        </p:spPr>
      </p:pic>
      <p:pic>
        <p:nvPicPr>
          <p:cNvPr id="25" name="Slika 24" descr="Slika na kojoj se nalazi voda, otvoreni prostor, planina, priroda&#10;&#10;Opis je automatski generisan">
            <a:extLst>
              <a:ext uri="{FF2B5EF4-FFF2-40B4-BE49-F238E27FC236}">
                <a16:creationId xmlns:a16="http://schemas.microsoft.com/office/drawing/2014/main" id="{B92611CF-C71E-452B-BD6A-3962D14BC7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248" y="3754864"/>
            <a:ext cx="1768021" cy="1232541"/>
          </a:xfrm>
          <a:prstGeom prst="rect">
            <a:avLst/>
          </a:prstGeom>
        </p:spPr>
      </p:pic>
      <p:pic>
        <p:nvPicPr>
          <p:cNvPr id="27" name="Slika 26" descr="Slika na kojoj se nalazi zgrada, znak, sud, bure&#10;&#10;Opis je automatski generisan">
            <a:extLst>
              <a:ext uri="{FF2B5EF4-FFF2-40B4-BE49-F238E27FC236}">
                <a16:creationId xmlns:a16="http://schemas.microsoft.com/office/drawing/2014/main" id="{FEA83276-D916-41C7-A92A-A81F2B50BE6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410" y="3800640"/>
            <a:ext cx="1768021" cy="1164939"/>
          </a:xfrm>
          <a:prstGeom prst="rect">
            <a:avLst/>
          </a:prstGeom>
        </p:spPr>
      </p:pic>
      <p:pic>
        <p:nvPicPr>
          <p:cNvPr id="32" name="Slika 31" descr="Slika na kojoj se nalazi otvoreni prostor, trava, zgrada, voda&#10;&#10;Opis je automatski generisan">
            <a:extLst>
              <a:ext uri="{FF2B5EF4-FFF2-40B4-BE49-F238E27FC236}">
                <a16:creationId xmlns:a16="http://schemas.microsoft.com/office/drawing/2014/main" id="{8D26D237-F198-410B-8FF7-0513CC3267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9870" y="3805385"/>
            <a:ext cx="1938125" cy="1240400"/>
          </a:xfrm>
          <a:prstGeom prst="rect">
            <a:avLst/>
          </a:prstGeom>
        </p:spPr>
      </p:pic>
      <p:grpSp>
        <p:nvGrpSpPr>
          <p:cNvPr id="131" name="Grupa 130">
            <a:extLst>
              <a:ext uri="{FF2B5EF4-FFF2-40B4-BE49-F238E27FC236}">
                <a16:creationId xmlns:a16="http://schemas.microsoft.com/office/drawing/2014/main" id="{859136B1-D27A-4816-8F7F-F61283666669}"/>
              </a:ext>
            </a:extLst>
          </p:cNvPr>
          <p:cNvGrpSpPr/>
          <p:nvPr/>
        </p:nvGrpSpPr>
        <p:grpSpPr>
          <a:xfrm>
            <a:off x="6791987" y="2207711"/>
            <a:ext cx="2728279" cy="530241"/>
            <a:chOff x="168120" y="2379515"/>
            <a:chExt cx="2511521" cy="530241"/>
          </a:xfrm>
        </p:grpSpPr>
        <p:sp>
          <p:nvSpPr>
            <p:cNvPr id="132" name="TextBox 5">
              <a:extLst>
                <a:ext uri="{FF2B5EF4-FFF2-40B4-BE49-F238E27FC236}">
                  <a16:creationId xmlns:a16="http://schemas.microsoft.com/office/drawing/2014/main" id="{79586974-3BBA-458D-9336-0F0CE838E0D9}"/>
                </a:ext>
              </a:extLst>
            </p:cNvPr>
            <p:cNvSpPr txBox="1"/>
            <p:nvPr/>
          </p:nvSpPr>
          <p:spPr>
            <a:xfrm>
              <a:off x="168120" y="2379515"/>
              <a:ext cx="25115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pPr fontAlgn="base"/>
              <a:r>
                <a:rPr lang="sr-Latn-RS" b="1" dirty="0"/>
                <a:t>Centar za pakovanje čvrstih formi Hemofarm A.D. Vršac</a:t>
              </a:r>
            </a:p>
          </p:txBody>
        </p:sp>
        <p:cxnSp>
          <p:nvCxnSpPr>
            <p:cNvPr id="133" name="Prava linija spajanja 132">
              <a:extLst>
                <a:ext uri="{FF2B5EF4-FFF2-40B4-BE49-F238E27FC236}">
                  <a16:creationId xmlns:a16="http://schemas.microsoft.com/office/drawing/2014/main" id="{341EE980-5ABF-41B4-88FF-15D70795264F}"/>
                </a:ext>
              </a:extLst>
            </p:cNvPr>
            <p:cNvCxnSpPr/>
            <p:nvPr/>
          </p:nvCxnSpPr>
          <p:spPr>
            <a:xfrm>
              <a:off x="521711" y="2909756"/>
              <a:ext cx="1883649" cy="0"/>
            </a:xfrm>
            <a:prstGeom prst="line">
              <a:avLst/>
            </a:prstGeom>
            <a:ln w="12700">
              <a:solidFill>
                <a:srgbClr val="B72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Ševron 66">
            <a:extLst>
              <a:ext uri="{FF2B5EF4-FFF2-40B4-BE49-F238E27FC236}">
                <a16:creationId xmlns:a16="http://schemas.microsoft.com/office/drawing/2014/main" id="{E7161985-A5E5-4716-A797-3DB0F24A32DB}"/>
              </a:ext>
            </a:extLst>
          </p:cNvPr>
          <p:cNvSpPr/>
          <p:nvPr/>
        </p:nvSpPr>
        <p:spPr>
          <a:xfrm>
            <a:off x="7065047" y="3175161"/>
            <a:ext cx="2268314" cy="276334"/>
          </a:xfrm>
          <a:prstGeom prst="chevron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>
                <a:solidFill>
                  <a:schemeClr val="tx1"/>
                </a:solidFill>
              </a:rPr>
              <a:t>2018</a:t>
            </a:r>
          </a:p>
        </p:txBody>
      </p:sp>
      <p:pic>
        <p:nvPicPr>
          <p:cNvPr id="135" name="Picture 81" descr="A picture containing building, truck, filled, street&#10;&#10;Description automatically generated">
            <a:extLst>
              <a:ext uri="{FF2B5EF4-FFF2-40B4-BE49-F238E27FC236}">
                <a16:creationId xmlns:a16="http://schemas.microsoft.com/office/drawing/2014/main" id="{F72A67D2-454B-422D-85F9-6D382B9F064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190" y="1037544"/>
            <a:ext cx="1854721" cy="1155687"/>
          </a:xfrm>
          <a:prstGeom prst="rect">
            <a:avLst/>
          </a:prstGeom>
        </p:spPr>
      </p:pic>
      <p:pic>
        <p:nvPicPr>
          <p:cNvPr id="15" name="Picture 14" descr="A picture containing outdoor, truck, large, parked&#10;&#10;Description automatically generated">
            <a:extLst>
              <a:ext uri="{FF2B5EF4-FFF2-40B4-BE49-F238E27FC236}">
                <a16:creationId xmlns:a16="http://schemas.microsoft.com/office/drawing/2014/main" id="{A72C7A81-5A7A-4056-8072-D6773A8CEEC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260" y="1022448"/>
            <a:ext cx="1814820" cy="113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9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5" name="Grupa 4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6" name="Pravougaonik 5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7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20644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Reference</a:t>
              </a:r>
            </a:p>
          </p:txBody>
        </p:sp>
        <p:sp>
          <p:nvSpPr>
            <p:cNvPr id="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grpSp>
        <p:nvGrpSpPr>
          <p:cNvPr id="66" name="Grupa 65">
            <a:extLst>
              <a:ext uri="{FF2B5EF4-FFF2-40B4-BE49-F238E27FC236}">
                <a16:creationId xmlns:a16="http://schemas.microsoft.com/office/drawing/2014/main" id="{F3EABB65-4409-4941-9B62-9C9EE3DAE9FB}"/>
              </a:ext>
            </a:extLst>
          </p:cNvPr>
          <p:cNvGrpSpPr/>
          <p:nvPr/>
        </p:nvGrpSpPr>
        <p:grpSpPr>
          <a:xfrm>
            <a:off x="8833486" y="3842212"/>
            <a:ext cx="2776360" cy="947679"/>
            <a:chOff x="151123" y="5053591"/>
            <a:chExt cx="2776360" cy="947679"/>
          </a:xfrm>
        </p:grpSpPr>
        <p:grpSp>
          <p:nvGrpSpPr>
            <p:cNvPr id="73" name="Grupa 72">
              <a:extLst>
                <a:ext uri="{FF2B5EF4-FFF2-40B4-BE49-F238E27FC236}">
                  <a16:creationId xmlns:a16="http://schemas.microsoft.com/office/drawing/2014/main" id="{315B3FCF-148D-42AB-B886-37D77FC0D45D}"/>
                </a:ext>
              </a:extLst>
            </p:cNvPr>
            <p:cNvGrpSpPr/>
            <p:nvPr/>
          </p:nvGrpSpPr>
          <p:grpSpPr>
            <a:xfrm>
              <a:off x="151123" y="5053591"/>
              <a:ext cx="2776360" cy="523220"/>
              <a:chOff x="151123" y="5182381"/>
              <a:chExt cx="2776360" cy="523220"/>
            </a:xfrm>
          </p:grpSpPr>
          <p:sp>
            <p:nvSpPr>
              <p:cNvPr id="75" name="TextBox 5">
                <a:extLst>
                  <a:ext uri="{FF2B5EF4-FFF2-40B4-BE49-F238E27FC236}">
                    <a16:creationId xmlns:a16="http://schemas.microsoft.com/office/drawing/2014/main" id="{00557116-9058-44EC-9BDB-2A2BBC51A0DF}"/>
                  </a:ext>
                </a:extLst>
              </p:cNvPr>
              <p:cNvSpPr txBox="1"/>
              <p:nvPr/>
            </p:nvSpPr>
            <p:spPr>
              <a:xfrm>
                <a:off x="151123" y="5182381"/>
                <a:ext cx="277636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ctr">
                  <a:defRPr sz="1400">
                    <a:solidFill>
                      <a:schemeClr val="bg2">
                        <a:lumMod val="50000"/>
                      </a:schemeClr>
                    </a:solidFill>
                    <a:latin typeface="Calibri" panose="020F0502020204030204" pitchFamily="34" charset="0"/>
                  </a:defRPr>
                </a:lvl1pPr>
              </a:lstStyle>
              <a:p>
                <a:pPr fontAlgn="base"/>
                <a:r>
                  <a:rPr lang="sr-Latn-RS" b="1" dirty="0"/>
                  <a:t>Radovi na izgradnji tunela Mrke</a:t>
                </a:r>
                <a:br>
                  <a:rPr lang="sr-Latn-RS" b="1" dirty="0"/>
                </a:br>
                <a:r>
                  <a:rPr lang="sr-Latn-RS" b="1" dirty="0"/>
                  <a:t>Crna Gora</a:t>
                </a:r>
              </a:p>
            </p:txBody>
          </p:sp>
          <p:cxnSp>
            <p:nvCxnSpPr>
              <p:cNvPr id="76" name="Prava linija spajanja 75">
                <a:extLst>
                  <a:ext uri="{FF2B5EF4-FFF2-40B4-BE49-F238E27FC236}">
                    <a16:creationId xmlns:a16="http://schemas.microsoft.com/office/drawing/2014/main" id="{1D85F157-B733-4C2C-8449-31544B0645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322" y="5702892"/>
                <a:ext cx="2067465" cy="0"/>
              </a:xfrm>
              <a:prstGeom prst="line">
                <a:avLst/>
              </a:prstGeom>
              <a:ln w="12700">
                <a:solidFill>
                  <a:srgbClr val="B7282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Ševron 71">
              <a:extLst>
                <a:ext uri="{FF2B5EF4-FFF2-40B4-BE49-F238E27FC236}">
                  <a16:creationId xmlns:a16="http://schemas.microsoft.com/office/drawing/2014/main" id="{2EA2D098-2E15-4495-B7B5-4F59BA02D630}"/>
                </a:ext>
              </a:extLst>
            </p:cNvPr>
            <p:cNvSpPr/>
            <p:nvPr/>
          </p:nvSpPr>
          <p:spPr>
            <a:xfrm>
              <a:off x="343562" y="5724936"/>
              <a:ext cx="2268314" cy="276334"/>
            </a:xfrm>
            <a:prstGeom prst="chevron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sr-Latn-RS" dirty="0">
                  <a:solidFill>
                    <a:schemeClr val="tx1"/>
                  </a:solidFill>
                </a:rPr>
                <a:t>2019</a:t>
              </a:r>
            </a:p>
          </p:txBody>
        </p:sp>
      </p:grpSp>
      <p:pic>
        <p:nvPicPr>
          <p:cNvPr id="77" name="Picture 89" descr="A picture containing indoor, sitting, laptop, computer&#10;&#10;Description automatically generated">
            <a:extLst>
              <a:ext uri="{FF2B5EF4-FFF2-40B4-BE49-F238E27FC236}">
                <a16:creationId xmlns:a16="http://schemas.microsoft.com/office/drawing/2014/main" id="{96A3394A-8B30-4329-B24B-7AF0AA11D0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0554" y="2519070"/>
            <a:ext cx="2058343" cy="1307708"/>
          </a:xfrm>
          <a:prstGeom prst="rect">
            <a:avLst/>
          </a:prstGeom>
        </p:spPr>
      </p:pic>
      <p:sp>
        <p:nvSpPr>
          <p:cNvPr id="78" name="TextBox 5">
            <a:extLst>
              <a:ext uri="{FF2B5EF4-FFF2-40B4-BE49-F238E27FC236}">
                <a16:creationId xmlns:a16="http://schemas.microsoft.com/office/drawing/2014/main" id="{8279FC5A-2F8F-471E-8921-E1328C8CECAD}"/>
              </a:ext>
            </a:extLst>
          </p:cNvPr>
          <p:cNvSpPr txBox="1"/>
          <p:nvPr/>
        </p:nvSpPr>
        <p:spPr>
          <a:xfrm>
            <a:off x="34249" y="3769107"/>
            <a:ext cx="2514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fontAlgn="base"/>
            <a:r>
              <a:rPr lang="sr-Latn-RS" b="1"/>
              <a:t>Rudnik </a:t>
            </a:r>
            <a:r>
              <a:rPr lang="sr-Latn-RS" b="1" dirty="0" err="1"/>
              <a:t>Đurđevik</a:t>
            </a:r>
            <a:endParaRPr lang="sr-Latn-RS" b="1" dirty="0"/>
          </a:p>
          <a:p>
            <a:pPr fontAlgn="base"/>
            <a:r>
              <a:rPr lang="sr-Latn-RS" b="1" dirty="0"/>
              <a:t>BiH</a:t>
            </a:r>
          </a:p>
        </p:txBody>
      </p:sp>
      <p:sp>
        <p:nvSpPr>
          <p:cNvPr id="79" name="Ševron 109">
            <a:extLst>
              <a:ext uri="{FF2B5EF4-FFF2-40B4-BE49-F238E27FC236}">
                <a16:creationId xmlns:a16="http://schemas.microsoft.com/office/drawing/2014/main" id="{A53C1561-7CD7-4D85-A1B6-6CB287F1DFAC}"/>
              </a:ext>
            </a:extLst>
          </p:cNvPr>
          <p:cNvSpPr/>
          <p:nvPr/>
        </p:nvSpPr>
        <p:spPr>
          <a:xfrm>
            <a:off x="153342" y="4520299"/>
            <a:ext cx="2268314" cy="276334"/>
          </a:xfrm>
          <a:prstGeom prst="chevron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>
                <a:solidFill>
                  <a:schemeClr val="tx1"/>
                </a:solidFill>
              </a:rPr>
              <a:t>2019</a:t>
            </a:r>
          </a:p>
        </p:txBody>
      </p:sp>
      <p:sp>
        <p:nvSpPr>
          <p:cNvPr id="80" name="TextBox 5">
            <a:extLst>
              <a:ext uri="{FF2B5EF4-FFF2-40B4-BE49-F238E27FC236}">
                <a16:creationId xmlns:a16="http://schemas.microsoft.com/office/drawing/2014/main" id="{C3C682EB-ADE0-49C1-BB72-ACA894384966}"/>
              </a:ext>
            </a:extLst>
          </p:cNvPr>
          <p:cNvSpPr txBox="1"/>
          <p:nvPr/>
        </p:nvSpPr>
        <p:spPr>
          <a:xfrm>
            <a:off x="2173232" y="3782038"/>
            <a:ext cx="2514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fontAlgn="base"/>
            <a:r>
              <a:rPr lang="sr-Latn-RS" b="1" dirty="0"/>
              <a:t>Rudnik </a:t>
            </a:r>
            <a:r>
              <a:rPr lang="sr-Latn-RS" b="1" dirty="0" err="1"/>
              <a:t>Plevlja</a:t>
            </a:r>
            <a:endParaRPr lang="sr-Latn-RS" b="1" dirty="0"/>
          </a:p>
          <a:p>
            <a:pPr fontAlgn="base"/>
            <a:r>
              <a:rPr lang="sr-Latn-RS" b="1" dirty="0"/>
              <a:t>Crna Gora</a:t>
            </a:r>
          </a:p>
        </p:txBody>
      </p:sp>
      <p:sp>
        <p:nvSpPr>
          <p:cNvPr id="81" name="Ševron 109">
            <a:extLst>
              <a:ext uri="{FF2B5EF4-FFF2-40B4-BE49-F238E27FC236}">
                <a16:creationId xmlns:a16="http://schemas.microsoft.com/office/drawing/2014/main" id="{CE76F630-96F5-41C9-9844-712FBAA3C7DD}"/>
              </a:ext>
            </a:extLst>
          </p:cNvPr>
          <p:cNvSpPr/>
          <p:nvPr/>
        </p:nvSpPr>
        <p:spPr>
          <a:xfrm>
            <a:off x="2375374" y="4520299"/>
            <a:ext cx="2268314" cy="276334"/>
          </a:xfrm>
          <a:prstGeom prst="chevron">
            <a:avLst/>
          </a:prstGeom>
          <a:solidFill>
            <a:srgbClr val="394F9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>
                <a:solidFill>
                  <a:schemeClr val="tx1"/>
                </a:solidFill>
              </a:rPr>
              <a:t>2019</a:t>
            </a:r>
          </a:p>
        </p:txBody>
      </p:sp>
      <p:sp>
        <p:nvSpPr>
          <p:cNvPr id="83" name="TextBox 5">
            <a:extLst>
              <a:ext uri="{FF2B5EF4-FFF2-40B4-BE49-F238E27FC236}">
                <a16:creationId xmlns:a16="http://schemas.microsoft.com/office/drawing/2014/main" id="{6A7A6158-E8C1-4F72-9529-AF66EEE9CB01}"/>
              </a:ext>
            </a:extLst>
          </p:cNvPr>
          <p:cNvSpPr txBox="1"/>
          <p:nvPr/>
        </p:nvSpPr>
        <p:spPr>
          <a:xfrm>
            <a:off x="4392339" y="3800688"/>
            <a:ext cx="2514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fontAlgn="base"/>
            <a:r>
              <a:rPr lang="sr-Latn-RS" b="1" dirty="0"/>
              <a:t>Termoelektrana Obilić</a:t>
            </a:r>
          </a:p>
          <a:p>
            <a:pPr fontAlgn="base"/>
            <a:r>
              <a:rPr lang="sr-Latn-RS" b="1" dirty="0"/>
              <a:t>Kosovo</a:t>
            </a:r>
          </a:p>
        </p:txBody>
      </p:sp>
      <p:sp>
        <p:nvSpPr>
          <p:cNvPr id="85" name="Ševron 109">
            <a:extLst>
              <a:ext uri="{FF2B5EF4-FFF2-40B4-BE49-F238E27FC236}">
                <a16:creationId xmlns:a16="http://schemas.microsoft.com/office/drawing/2014/main" id="{8A3B6A75-FC83-48F7-9DE3-D06B81F031AE}"/>
              </a:ext>
            </a:extLst>
          </p:cNvPr>
          <p:cNvSpPr/>
          <p:nvPr/>
        </p:nvSpPr>
        <p:spPr>
          <a:xfrm>
            <a:off x="4605238" y="4518542"/>
            <a:ext cx="2268314" cy="276334"/>
          </a:xfrm>
          <a:prstGeom prst="chevron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>
                <a:solidFill>
                  <a:schemeClr val="tx1"/>
                </a:solidFill>
              </a:rPr>
              <a:t>2019</a:t>
            </a:r>
          </a:p>
        </p:txBody>
      </p:sp>
      <p:sp>
        <p:nvSpPr>
          <p:cNvPr id="87" name="TextBox 5">
            <a:extLst>
              <a:ext uri="{FF2B5EF4-FFF2-40B4-BE49-F238E27FC236}">
                <a16:creationId xmlns:a16="http://schemas.microsoft.com/office/drawing/2014/main" id="{6B2F3718-FF83-4016-9EE4-DE30751B3E8A}"/>
              </a:ext>
            </a:extLst>
          </p:cNvPr>
          <p:cNvSpPr txBox="1"/>
          <p:nvPr/>
        </p:nvSpPr>
        <p:spPr>
          <a:xfrm>
            <a:off x="6626056" y="3816655"/>
            <a:ext cx="2514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fontAlgn="base"/>
            <a:r>
              <a:rPr lang="sr-Latn-RS" b="1" dirty="0" err="1"/>
              <a:t>Lustica</a:t>
            </a:r>
            <a:r>
              <a:rPr lang="sr-Latn-RS" b="1" dirty="0"/>
              <a:t> </a:t>
            </a:r>
            <a:r>
              <a:rPr lang="sr-Latn-RS" b="1" dirty="0" err="1"/>
              <a:t>Bay</a:t>
            </a:r>
            <a:endParaRPr lang="sr-Latn-RS" b="1" dirty="0"/>
          </a:p>
          <a:p>
            <a:pPr fontAlgn="base"/>
            <a:r>
              <a:rPr lang="sr-Latn-RS" b="1" dirty="0"/>
              <a:t>Crna Gora</a:t>
            </a:r>
          </a:p>
        </p:txBody>
      </p:sp>
      <p:sp>
        <p:nvSpPr>
          <p:cNvPr id="89" name="Ševron 109">
            <a:extLst>
              <a:ext uri="{FF2B5EF4-FFF2-40B4-BE49-F238E27FC236}">
                <a16:creationId xmlns:a16="http://schemas.microsoft.com/office/drawing/2014/main" id="{3807E106-0848-4B08-821C-28B97DEA3654}"/>
              </a:ext>
            </a:extLst>
          </p:cNvPr>
          <p:cNvSpPr/>
          <p:nvPr/>
        </p:nvSpPr>
        <p:spPr>
          <a:xfrm>
            <a:off x="6819439" y="4513557"/>
            <a:ext cx="2268314" cy="276334"/>
          </a:xfrm>
          <a:prstGeom prst="chevron">
            <a:avLst/>
          </a:prstGeom>
          <a:solidFill>
            <a:srgbClr val="394F96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dirty="0">
                <a:solidFill>
                  <a:schemeClr val="tx1"/>
                </a:solidFill>
              </a:rPr>
              <a:t>2018</a:t>
            </a:r>
          </a:p>
        </p:txBody>
      </p:sp>
      <p:pic>
        <p:nvPicPr>
          <p:cNvPr id="12" name="Slika 11" descr="Slika na kojoj se nalazi otvoreni prostor, planina, trava, put&#10;&#10;Opis je automatski generisan">
            <a:extLst>
              <a:ext uri="{FF2B5EF4-FFF2-40B4-BE49-F238E27FC236}">
                <a16:creationId xmlns:a16="http://schemas.microsoft.com/office/drawing/2014/main" id="{1E9ADD0A-FACD-435D-8289-4876993D93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51" y="2480926"/>
            <a:ext cx="1838054" cy="1281619"/>
          </a:xfrm>
          <a:prstGeom prst="rect">
            <a:avLst/>
          </a:prstGeom>
        </p:spPr>
      </p:pic>
      <p:pic>
        <p:nvPicPr>
          <p:cNvPr id="20" name="Slika 19" descr="Slika na kojoj se nalazi otvoreni prostor, planina, priroda, stena&#10;&#10;Opis je automatski generisan">
            <a:extLst>
              <a:ext uri="{FF2B5EF4-FFF2-40B4-BE49-F238E27FC236}">
                <a16:creationId xmlns:a16="http://schemas.microsoft.com/office/drawing/2014/main" id="{224E73C6-00BB-476F-BF74-07BF5B7087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322" y="2519069"/>
            <a:ext cx="1926442" cy="1281619"/>
          </a:xfrm>
          <a:prstGeom prst="rect">
            <a:avLst/>
          </a:prstGeom>
        </p:spPr>
      </p:pic>
      <p:pic>
        <p:nvPicPr>
          <p:cNvPr id="25" name="Slika 24" descr="Slika na kojoj se nalazi planina, otvoreni prostor, voda, pozadina&#10;&#10;Opis je automatski generisan">
            <a:extLst>
              <a:ext uri="{FF2B5EF4-FFF2-40B4-BE49-F238E27FC236}">
                <a16:creationId xmlns:a16="http://schemas.microsoft.com/office/drawing/2014/main" id="{D702A666-7C00-4D71-A397-A2F922A9BF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995" y="2519069"/>
            <a:ext cx="1920741" cy="1281619"/>
          </a:xfrm>
          <a:prstGeom prst="rect">
            <a:avLst/>
          </a:prstGeom>
        </p:spPr>
      </p:pic>
      <p:pic>
        <p:nvPicPr>
          <p:cNvPr id="27" name="Slika 26">
            <a:extLst>
              <a:ext uri="{FF2B5EF4-FFF2-40B4-BE49-F238E27FC236}">
                <a16:creationId xmlns:a16="http://schemas.microsoft.com/office/drawing/2014/main" id="{EFB9747C-FCAF-4997-8D38-B3EA4B0E2C9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337" y="2519069"/>
            <a:ext cx="1906496" cy="1325315"/>
          </a:xfrm>
          <a:prstGeom prst="rect">
            <a:avLst/>
          </a:prstGeom>
        </p:spPr>
      </p:pic>
      <p:cxnSp>
        <p:nvCxnSpPr>
          <p:cNvPr id="33" name="Prava linija spajanja 75">
            <a:extLst>
              <a:ext uri="{FF2B5EF4-FFF2-40B4-BE49-F238E27FC236}">
                <a16:creationId xmlns:a16="http://schemas.microsoft.com/office/drawing/2014/main" id="{7CC66B16-E6F2-40EF-9CBA-1A4AE7D8E16E}"/>
              </a:ext>
            </a:extLst>
          </p:cNvPr>
          <p:cNvCxnSpPr/>
          <p:nvPr/>
        </p:nvCxnSpPr>
        <p:spPr>
          <a:xfrm>
            <a:off x="360797" y="4338931"/>
            <a:ext cx="1883649" cy="0"/>
          </a:xfrm>
          <a:prstGeom prst="line">
            <a:avLst/>
          </a:prstGeom>
          <a:ln w="12700">
            <a:solidFill>
              <a:srgbClr val="B728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Prava linija spajanja 75">
            <a:extLst>
              <a:ext uri="{FF2B5EF4-FFF2-40B4-BE49-F238E27FC236}">
                <a16:creationId xmlns:a16="http://schemas.microsoft.com/office/drawing/2014/main" id="{F6B0408B-7934-42CE-A01E-DED7E1819F7F}"/>
              </a:ext>
            </a:extLst>
          </p:cNvPr>
          <p:cNvCxnSpPr/>
          <p:nvPr/>
        </p:nvCxnSpPr>
        <p:spPr>
          <a:xfrm>
            <a:off x="2507322" y="4341631"/>
            <a:ext cx="1883649" cy="0"/>
          </a:xfrm>
          <a:prstGeom prst="line">
            <a:avLst/>
          </a:prstGeom>
          <a:ln w="12700">
            <a:solidFill>
              <a:srgbClr val="B728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Prava linija spajanja 75">
            <a:extLst>
              <a:ext uri="{FF2B5EF4-FFF2-40B4-BE49-F238E27FC236}">
                <a16:creationId xmlns:a16="http://schemas.microsoft.com/office/drawing/2014/main" id="{5CC001AB-29E6-4D38-AFF8-3DFF14AB7B11}"/>
              </a:ext>
            </a:extLst>
          </p:cNvPr>
          <p:cNvCxnSpPr/>
          <p:nvPr/>
        </p:nvCxnSpPr>
        <p:spPr>
          <a:xfrm>
            <a:off x="4742407" y="4344122"/>
            <a:ext cx="1883649" cy="0"/>
          </a:xfrm>
          <a:prstGeom prst="line">
            <a:avLst/>
          </a:prstGeom>
          <a:ln w="12700">
            <a:solidFill>
              <a:srgbClr val="B728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Prava linija spajanja 75">
            <a:extLst>
              <a:ext uri="{FF2B5EF4-FFF2-40B4-BE49-F238E27FC236}">
                <a16:creationId xmlns:a16="http://schemas.microsoft.com/office/drawing/2014/main" id="{25CD5E59-2BB2-49BE-BA9C-325E291E1B6D}"/>
              </a:ext>
            </a:extLst>
          </p:cNvPr>
          <p:cNvCxnSpPr/>
          <p:nvPr/>
        </p:nvCxnSpPr>
        <p:spPr>
          <a:xfrm>
            <a:off x="6942337" y="4367604"/>
            <a:ext cx="1883649" cy="0"/>
          </a:xfrm>
          <a:prstGeom prst="line">
            <a:avLst/>
          </a:prstGeom>
          <a:ln w="12700">
            <a:solidFill>
              <a:srgbClr val="B7282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461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5" name="Grupa 4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6" name="Pravougaonik 5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7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163212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Kontakt</a:t>
              </a:r>
            </a:p>
          </p:txBody>
        </p:sp>
        <p:sp>
          <p:nvSpPr>
            <p:cNvPr id="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pic>
        <p:nvPicPr>
          <p:cNvPr id="33" name="Slika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80998" y="817407"/>
            <a:ext cx="3993648" cy="5836054"/>
          </a:xfrm>
          <a:prstGeom prst="rect">
            <a:avLst/>
          </a:prstGeom>
        </p:spPr>
      </p:pic>
      <p:sp>
        <p:nvSpPr>
          <p:cNvPr id="30" name="Okvir za tekst 29"/>
          <p:cNvSpPr txBox="1"/>
          <p:nvPr/>
        </p:nvSpPr>
        <p:spPr>
          <a:xfrm>
            <a:off x="566446" y="5125173"/>
            <a:ext cx="2832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srgbClr val="394F96"/>
                </a:solidFill>
              </a:rPr>
              <a:t>www.elektrometal.rs</a:t>
            </a:r>
          </a:p>
        </p:txBody>
      </p:sp>
      <p:sp>
        <p:nvSpPr>
          <p:cNvPr id="31" name="Okvir za tekst 30"/>
          <p:cNvSpPr txBox="1"/>
          <p:nvPr/>
        </p:nvSpPr>
        <p:spPr>
          <a:xfrm>
            <a:off x="566446" y="5448088"/>
            <a:ext cx="30875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srgbClr val="394F96"/>
                </a:solidFill>
              </a:rPr>
              <a:t>office@elektrometal.rs</a:t>
            </a:r>
          </a:p>
        </p:txBody>
      </p:sp>
      <p:sp>
        <p:nvSpPr>
          <p:cNvPr id="32" name="Okvir za tekst 31"/>
          <p:cNvSpPr txBox="1"/>
          <p:nvPr/>
        </p:nvSpPr>
        <p:spPr>
          <a:xfrm>
            <a:off x="566446" y="5771003"/>
            <a:ext cx="23401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srgbClr val="394F96"/>
                </a:solidFill>
              </a:rPr>
              <a:t>Tel VŠ: 013/805-393</a:t>
            </a:r>
          </a:p>
        </p:txBody>
      </p:sp>
      <p:grpSp>
        <p:nvGrpSpPr>
          <p:cNvPr id="3" name="Grupa 2"/>
          <p:cNvGrpSpPr/>
          <p:nvPr/>
        </p:nvGrpSpPr>
        <p:grpSpPr>
          <a:xfrm>
            <a:off x="534025" y="1967364"/>
            <a:ext cx="9362648" cy="3059838"/>
            <a:chOff x="534025" y="1967364"/>
            <a:chExt cx="9362648" cy="3059838"/>
          </a:xfrm>
        </p:grpSpPr>
        <p:sp>
          <p:nvSpPr>
            <p:cNvPr id="29" name="Okvir za tekst 28"/>
            <p:cNvSpPr txBox="1"/>
            <p:nvPr/>
          </p:nvSpPr>
          <p:spPr>
            <a:xfrm>
              <a:off x="534025" y="3826873"/>
              <a:ext cx="362291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Latn-RS" sz="2400" b="1" dirty="0">
                  <a:solidFill>
                    <a:srgbClr val="B7292C"/>
                  </a:solidFill>
                </a:rPr>
                <a:t>Ogranak kompanije:</a:t>
              </a:r>
              <a:br>
                <a:rPr lang="sr-Latn-RS" sz="2400" dirty="0">
                  <a:solidFill>
                    <a:srgbClr val="394F96"/>
                  </a:solidFill>
                </a:rPr>
              </a:br>
              <a:r>
                <a:rPr lang="sr-Latn-RS" sz="2400" dirty="0">
                  <a:solidFill>
                    <a:srgbClr val="394F96"/>
                  </a:solidFill>
                </a:rPr>
                <a:t>Autoput za Novi Sad 244B</a:t>
              </a:r>
              <a:br>
                <a:rPr lang="sr-Latn-RS" sz="2400" dirty="0">
                  <a:solidFill>
                    <a:srgbClr val="394F96"/>
                  </a:solidFill>
                </a:rPr>
              </a:br>
              <a:r>
                <a:rPr lang="sr-Latn-RS" sz="2400" dirty="0">
                  <a:solidFill>
                    <a:srgbClr val="394F96"/>
                  </a:solidFill>
                </a:rPr>
                <a:t>Beograd, Srbija</a:t>
              </a:r>
            </a:p>
          </p:txBody>
        </p:sp>
        <p:sp>
          <p:nvSpPr>
            <p:cNvPr id="34" name="Okvir za tekst 33"/>
            <p:cNvSpPr txBox="1"/>
            <p:nvPr/>
          </p:nvSpPr>
          <p:spPr>
            <a:xfrm>
              <a:off x="8827983" y="2596126"/>
              <a:ext cx="10686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2000" b="1" dirty="0">
                  <a:solidFill>
                    <a:srgbClr val="B7292C"/>
                  </a:solidFill>
                </a:rPr>
                <a:t>Beograd</a:t>
              </a:r>
            </a:p>
          </p:txBody>
        </p:sp>
        <p:grpSp>
          <p:nvGrpSpPr>
            <p:cNvPr id="19" name="Gruppieren 418"/>
            <p:cNvGrpSpPr>
              <a:grpSpLocks noChangeAspect="1"/>
            </p:cNvGrpSpPr>
            <p:nvPr/>
          </p:nvGrpSpPr>
          <p:grpSpPr>
            <a:xfrm>
              <a:off x="9134733" y="1967364"/>
              <a:ext cx="434607" cy="681481"/>
              <a:chOff x="5746957" y="-493141"/>
              <a:chExt cx="376998" cy="591148"/>
            </a:xfrm>
            <a:solidFill>
              <a:srgbClr val="06507F"/>
            </a:solidFill>
          </p:grpSpPr>
          <p:sp>
            <p:nvSpPr>
              <p:cNvPr id="20" name="Freeform 1238"/>
              <p:cNvSpPr>
                <a:spLocks noEditPoints="1"/>
              </p:cNvSpPr>
              <p:nvPr/>
            </p:nvSpPr>
            <p:spPr bwMode="auto">
              <a:xfrm>
                <a:off x="5746957" y="-493141"/>
                <a:ext cx="376998" cy="591148"/>
              </a:xfrm>
              <a:custGeom>
                <a:avLst/>
                <a:gdLst>
                  <a:gd name="T0" fmla="*/ 119 w 237"/>
                  <a:gd name="T1" fmla="*/ 371 h 371"/>
                  <a:gd name="T2" fmla="*/ 117 w 237"/>
                  <a:gd name="T3" fmla="*/ 368 h 371"/>
                  <a:gd name="T4" fmla="*/ 40 w 237"/>
                  <a:gd name="T5" fmla="*/ 234 h 371"/>
                  <a:gd name="T6" fmla="*/ 10 w 237"/>
                  <a:gd name="T7" fmla="*/ 162 h 371"/>
                  <a:gd name="T8" fmla="*/ 12 w 237"/>
                  <a:gd name="T9" fmla="*/ 80 h 371"/>
                  <a:gd name="T10" fmla="*/ 101 w 237"/>
                  <a:gd name="T11" fmla="*/ 8 h 371"/>
                  <a:gd name="T12" fmla="*/ 226 w 237"/>
                  <a:gd name="T13" fmla="*/ 76 h 371"/>
                  <a:gd name="T14" fmla="*/ 231 w 237"/>
                  <a:gd name="T15" fmla="*/ 153 h 371"/>
                  <a:gd name="T16" fmla="*/ 201 w 237"/>
                  <a:gd name="T17" fmla="*/ 230 h 371"/>
                  <a:gd name="T18" fmla="*/ 121 w 237"/>
                  <a:gd name="T19" fmla="*/ 370 h 371"/>
                  <a:gd name="T20" fmla="*/ 119 w 237"/>
                  <a:gd name="T21" fmla="*/ 371 h 371"/>
                  <a:gd name="T22" fmla="*/ 40 w 237"/>
                  <a:gd name="T23" fmla="*/ 123 h 371"/>
                  <a:gd name="T24" fmla="*/ 120 w 237"/>
                  <a:gd name="T25" fmla="*/ 202 h 371"/>
                  <a:gd name="T26" fmla="*/ 199 w 237"/>
                  <a:gd name="T27" fmla="*/ 122 h 371"/>
                  <a:gd name="T28" fmla="*/ 119 w 237"/>
                  <a:gd name="T29" fmla="*/ 43 h 371"/>
                  <a:gd name="T30" fmla="*/ 40 w 237"/>
                  <a:gd name="T31" fmla="*/ 123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7" h="371">
                    <a:moveTo>
                      <a:pt x="119" y="371"/>
                    </a:moveTo>
                    <a:cubicBezTo>
                      <a:pt x="119" y="370"/>
                      <a:pt x="118" y="369"/>
                      <a:pt x="117" y="368"/>
                    </a:cubicBezTo>
                    <a:cubicBezTo>
                      <a:pt x="91" y="324"/>
                      <a:pt x="65" y="279"/>
                      <a:pt x="40" y="234"/>
                    </a:cubicBezTo>
                    <a:cubicBezTo>
                      <a:pt x="27" y="212"/>
                      <a:pt x="16" y="188"/>
                      <a:pt x="10" y="162"/>
                    </a:cubicBezTo>
                    <a:cubicBezTo>
                      <a:pt x="2" y="135"/>
                      <a:pt x="0" y="107"/>
                      <a:pt x="12" y="80"/>
                    </a:cubicBezTo>
                    <a:cubicBezTo>
                      <a:pt x="28" y="40"/>
                      <a:pt x="58" y="15"/>
                      <a:pt x="101" y="8"/>
                    </a:cubicBezTo>
                    <a:cubicBezTo>
                      <a:pt x="155" y="0"/>
                      <a:pt x="203" y="27"/>
                      <a:pt x="226" y="76"/>
                    </a:cubicBezTo>
                    <a:cubicBezTo>
                      <a:pt x="237" y="101"/>
                      <a:pt x="237" y="127"/>
                      <a:pt x="231" y="153"/>
                    </a:cubicBezTo>
                    <a:cubicBezTo>
                      <a:pt x="225" y="181"/>
                      <a:pt x="214" y="206"/>
                      <a:pt x="201" y="230"/>
                    </a:cubicBezTo>
                    <a:cubicBezTo>
                      <a:pt x="175" y="277"/>
                      <a:pt x="147" y="323"/>
                      <a:pt x="121" y="370"/>
                    </a:cubicBezTo>
                    <a:cubicBezTo>
                      <a:pt x="120" y="370"/>
                      <a:pt x="120" y="371"/>
                      <a:pt x="119" y="371"/>
                    </a:cubicBezTo>
                    <a:close/>
                    <a:moveTo>
                      <a:pt x="40" y="123"/>
                    </a:moveTo>
                    <a:cubicBezTo>
                      <a:pt x="40" y="167"/>
                      <a:pt x="76" y="203"/>
                      <a:pt x="120" y="202"/>
                    </a:cubicBezTo>
                    <a:cubicBezTo>
                      <a:pt x="164" y="202"/>
                      <a:pt x="199" y="166"/>
                      <a:pt x="199" y="122"/>
                    </a:cubicBezTo>
                    <a:cubicBezTo>
                      <a:pt x="199" y="78"/>
                      <a:pt x="163" y="43"/>
                      <a:pt x="119" y="43"/>
                    </a:cubicBezTo>
                    <a:cubicBezTo>
                      <a:pt x="75" y="43"/>
                      <a:pt x="40" y="79"/>
                      <a:pt x="40" y="123"/>
                    </a:cubicBezTo>
                    <a:close/>
                  </a:path>
                </a:pathLst>
              </a:custGeom>
              <a:solidFill>
                <a:srgbClr val="394F96"/>
              </a:solidFill>
              <a:ln w="9525">
                <a:solidFill>
                  <a:srgbClr val="00022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>
                  <a:solidFill>
                    <a:srgbClr val="06507F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1" name="Freeform 1239"/>
              <p:cNvSpPr>
                <a:spLocks/>
              </p:cNvSpPr>
              <p:nvPr/>
            </p:nvSpPr>
            <p:spPr bwMode="auto">
              <a:xfrm>
                <a:off x="5809418" y="-423988"/>
                <a:ext cx="254306" cy="254306"/>
              </a:xfrm>
              <a:custGeom>
                <a:avLst/>
                <a:gdLst>
                  <a:gd name="T0" fmla="*/ 0 w 159"/>
                  <a:gd name="T1" fmla="*/ 80 h 160"/>
                  <a:gd name="T2" fmla="*/ 79 w 159"/>
                  <a:gd name="T3" fmla="*/ 0 h 160"/>
                  <a:gd name="T4" fmla="*/ 159 w 159"/>
                  <a:gd name="T5" fmla="*/ 79 h 160"/>
                  <a:gd name="T6" fmla="*/ 80 w 159"/>
                  <a:gd name="T7" fmla="*/ 159 h 160"/>
                  <a:gd name="T8" fmla="*/ 0 w 159"/>
                  <a:gd name="T9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60">
                    <a:moveTo>
                      <a:pt x="0" y="80"/>
                    </a:moveTo>
                    <a:cubicBezTo>
                      <a:pt x="0" y="36"/>
                      <a:pt x="35" y="0"/>
                      <a:pt x="79" y="0"/>
                    </a:cubicBezTo>
                    <a:cubicBezTo>
                      <a:pt x="123" y="0"/>
                      <a:pt x="159" y="35"/>
                      <a:pt x="159" y="79"/>
                    </a:cubicBezTo>
                    <a:cubicBezTo>
                      <a:pt x="159" y="123"/>
                      <a:pt x="124" y="159"/>
                      <a:pt x="80" y="159"/>
                    </a:cubicBezTo>
                    <a:cubicBezTo>
                      <a:pt x="36" y="160"/>
                      <a:pt x="0" y="124"/>
                      <a:pt x="0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>
                  <a:solidFill>
                    <a:srgbClr val="06507F"/>
                  </a:solidFill>
                  <a:latin typeface="Arial" charset="0"/>
                  <a:cs typeface="Arial" charset="0"/>
                </a:endParaRPr>
              </a:p>
            </p:txBody>
          </p:sp>
        </p:grpSp>
      </p:grpSp>
      <p:grpSp>
        <p:nvGrpSpPr>
          <p:cNvPr id="2" name="Grupa 1"/>
          <p:cNvGrpSpPr/>
          <p:nvPr/>
        </p:nvGrpSpPr>
        <p:grpSpPr>
          <a:xfrm>
            <a:off x="482198" y="1126020"/>
            <a:ext cx="9823220" cy="1522825"/>
            <a:chOff x="534026" y="1136232"/>
            <a:chExt cx="9823220" cy="1522825"/>
          </a:xfrm>
        </p:grpSpPr>
        <p:sp>
          <p:nvSpPr>
            <p:cNvPr id="28" name="Okvir za tekst 27"/>
            <p:cNvSpPr txBox="1"/>
            <p:nvPr/>
          </p:nvSpPr>
          <p:spPr>
            <a:xfrm>
              <a:off x="534026" y="1136232"/>
              <a:ext cx="377697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Latn-RS" sz="2400" b="1" dirty="0">
                  <a:solidFill>
                    <a:srgbClr val="B7292C"/>
                  </a:solidFill>
                </a:rPr>
                <a:t>Sedište kompanije:</a:t>
              </a:r>
              <a:br>
                <a:rPr lang="sr-Latn-RS" sz="2400" dirty="0">
                  <a:solidFill>
                    <a:srgbClr val="394F96"/>
                  </a:solidFill>
                </a:rPr>
              </a:br>
              <a:r>
                <a:rPr lang="sr-Latn-RS" sz="2400" dirty="0">
                  <a:solidFill>
                    <a:srgbClr val="394F96"/>
                  </a:solidFill>
                </a:rPr>
                <a:t>Vojvode </a:t>
              </a:r>
              <a:r>
                <a:rPr lang="sr-Latn-RS" sz="2400" dirty="0" err="1">
                  <a:solidFill>
                    <a:srgbClr val="394F96"/>
                  </a:solidFill>
                </a:rPr>
                <a:t>Knićanina</a:t>
              </a:r>
              <a:r>
                <a:rPr lang="sr-Latn-RS" sz="2400" dirty="0">
                  <a:solidFill>
                    <a:srgbClr val="394F96"/>
                  </a:solidFill>
                </a:rPr>
                <a:t> 4</a:t>
              </a:r>
              <a:br>
                <a:rPr lang="sr-Latn-RS" sz="2400" dirty="0">
                  <a:solidFill>
                    <a:srgbClr val="394F96"/>
                  </a:solidFill>
                </a:rPr>
              </a:br>
              <a:r>
                <a:rPr lang="sr-Latn-RS" sz="2400" dirty="0">
                  <a:solidFill>
                    <a:srgbClr val="394F96"/>
                  </a:solidFill>
                </a:rPr>
                <a:t>Vršac, Srbija</a:t>
              </a:r>
            </a:p>
          </p:txBody>
        </p:sp>
        <p:sp>
          <p:nvSpPr>
            <p:cNvPr id="35" name="Okvir za tekst 34"/>
            <p:cNvSpPr txBox="1"/>
            <p:nvPr/>
          </p:nvSpPr>
          <p:spPr>
            <a:xfrm>
              <a:off x="9602680" y="2258947"/>
              <a:ext cx="7545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2000" b="1" dirty="0">
                  <a:solidFill>
                    <a:srgbClr val="B7292C"/>
                  </a:solidFill>
                </a:rPr>
                <a:t>Vršac</a:t>
              </a:r>
            </a:p>
          </p:txBody>
        </p:sp>
        <p:grpSp>
          <p:nvGrpSpPr>
            <p:cNvPr id="26" name="Gruppieren 418"/>
            <p:cNvGrpSpPr>
              <a:grpSpLocks noChangeAspect="1"/>
            </p:cNvGrpSpPr>
            <p:nvPr/>
          </p:nvGrpSpPr>
          <p:grpSpPr>
            <a:xfrm>
              <a:off x="9653201" y="1601311"/>
              <a:ext cx="434607" cy="681481"/>
              <a:chOff x="5656986" y="-503818"/>
              <a:chExt cx="376998" cy="591148"/>
            </a:xfrm>
            <a:solidFill>
              <a:srgbClr val="06507F"/>
            </a:solidFill>
          </p:grpSpPr>
          <p:sp>
            <p:nvSpPr>
              <p:cNvPr id="27" name="Freeform 1238"/>
              <p:cNvSpPr>
                <a:spLocks noEditPoints="1"/>
              </p:cNvSpPr>
              <p:nvPr/>
            </p:nvSpPr>
            <p:spPr bwMode="auto">
              <a:xfrm>
                <a:off x="5656986" y="-503818"/>
                <a:ext cx="376998" cy="591148"/>
              </a:xfrm>
              <a:custGeom>
                <a:avLst/>
                <a:gdLst>
                  <a:gd name="T0" fmla="*/ 119 w 237"/>
                  <a:gd name="T1" fmla="*/ 371 h 371"/>
                  <a:gd name="T2" fmla="*/ 117 w 237"/>
                  <a:gd name="T3" fmla="*/ 368 h 371"/>
                  <a:gd name="T4" fmla="*/ 40 w 237"/>
                  <a:gd name="T5" fmla="*/ 234 h 371"/>
                  <a:gd name="T6" fmla="*/ 10 w 237"/>
                  <a:gd name="T7" fmla="*/ 162 h 371"/>
                  <a:gd name="T8" fmla="*/ 12 w 237"/>
                  <a:gd name="T9" fmla="*/ 80 h 371"/>
                  <a:gd name="T10" fmla="*/ 101 w 237"/>
                  <a:gd name="T11" fmla="*/ 8 h 371"/>
                  <a:gd name="T12" fmla="*/ 226 w 237"/>
                  <a:gd name="T13" fmla="*/ 76 h 371"/>
                  <a:gd name="T14" fmla="*/ 231 w 237"/>
                  <a:gd name="T15" fmla="*/ 153 h 371"/>
                  <a:gd name="T16" fmla="*/ 201 w 237"/>
                  <a:gd name="T17" fmla="*/ 230 h 371"/>
                  <a:gd name="T18" fmla="*/ 121 w 237"/>
                  <a:gd name="T19" fmla="*/ 370 h 371"/>
                  <a:gd name="T20" fmla="*/ 119 w 237"/>
                  <a:gd name="T21" fmla="*/ 371 h 371"/>
                  <a:gd name="T22" fmla="*/ 40 w 237"/>
                  <a:gd name="T23" fmla="*/ 123 h 371"/>
                  <a:gd name="T24" fmla="*/ 120 w 237"/>
                  <a:gd name="T25" fmla="*/ 202 h 371"/>
                  <a:gd name="T26" fmla="*/ 199 w 237"/>
                  <a:gd name="T27" fmla="*/ 122 h 371"/>
                  <a:gd name="T28" fmla="*/ 119 w 237"/>
                  <a:gd name="T29" fmla="*/ 43 h 371"/>
                  <a:gd name="T30" fmla="*/ 40 w 237"/>
                  <a:gd name="T31" fmla="*/ 123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7" h="371">
                    <a:moveTo>
                      <a:pt x="119" y="371"/>
                    </a:moveTo>
                    <a:cubicBezTo>
                      <a:pt x="119" y="370"/>
                      <a:pt x="118" y="369"/>
                      <a:pt x="117" y="368"/>
                    </a:cubicBezTo>
                    <a:cubicBezTo>
                      <a:pt x="91" y="324"/>
                      <a:pt x="65" y="279"/>
                      <a:pt x="40" y="234"/>
                    </a:cubicBezTo>
                    <a:cubicBezTo>
                      <a:pt x="27" y="212"/>
                      <a:pt x="16" y="188"/>
                      <a:pt x="10" y="162"/>
                    </a:cubicBezTo>
                    <a:cubicBezTo>
                      <a:pt x="2" y="135"/>
                      <a:pt x="0" y="107"/>
                      <a:pt x="12" y="80"/>
                    </a:cubicBezTo>
                    <a:cubicBezTo>
                      <a:pt x="28" y="40"/>
                      <a:pt x="58" y="15"/>
                      <a:pt x="101" y="8"/>
                    </a:cubicBezTo>
                    <a:cubicBezTo>
                      <a:pt x="155" y="0"/>
                      <a:pt x="203" y="27"/>
                      <a:pt x="226" y="76"/>
                    </a:cubicBezTo>
                    <a:cubicBezTo>
                      <a:pt x="237" y="101"/>
                      <a:pt x="237" y="127"/>
                      <a:pt x="231" y="153"/>
                    </a:cubicBezTo>
                    <a:cubicBezTo>
                      <a:pt x="225" y="181"/>
                      <a:pt x="214" y="206"/>
                      <a:pt x="201" y="230"/>
                    </a:cubicBezTo>
                    <a:cubicBezTo>
                      <a:pt x="175" y="277"/>
                      <a:pt x="147" y="323"/>
                      <a:pt x="121" y="370"/>
                    </a:cubicBezTo>
                    <a:cubicBezTo>
                      <a:pt x="120" y="370"/>
                      <a:pt x="120" y="371"/>
                      <a:pt x="119" y="371"/>
                    </a:cubicBezTo>
                    <a:close/>
                    <a:moveTo>
                      <a:pt x="40" y="123"/>
                    </a:moveTo>
                    <a:cubicBezTo>
                      <a:pt x="40" y="167"/>
                      <a:pt x="76" y="203"/>
                      <a:pt x="120" y="202"/>
                    </a:cubicBezTo>
                    <a:cubicBezTo>
                      <a:pt x="164" y="202"/>
                      <a:pt x="199" y="166"/>
                      <a:pt x="199" y="122"/>
                    </a:cubicBezTo>
                    <a:cubicBezTo>
                      <a:pt x="199" y="78"/>
                      <a:pt x="163" y="43"/>
                      <a:pt x="119" y="43"/>
                    </a:cubicBezTo>
                    <a:cubicBezTo>
                      <a:pt x="75" y="43"/>
                      <a:pt x="40" y="79"/>
                      <a:pt x="40" y="123"/>
                    </a:cubicBezTo>
                    <a:close/>
                  </a:path>
                </a:pathLst>
              </a:custGeom>
              <a:solidFill>
                <a:srgbClr val="394F96"/>
              </a:solidFill>
              <a:ln w="9525">
                <a:solidFill>
                  <a:srgbClr val="00022A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>
                  <a:solidFill>
                    <a:srgbClr val="06507F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6" name="Freeform 1239"/>
              <p:cNvSpPr>
                <a:spLocks/>
              </p:cNvSpPr>
              <p:nvPr/>
            </p:nvSpPr>
            <p:spPr bwMode="auto">
              <a:xfrm>
                <a:off x="5733698" y="-436221"/>
                <a:ext cx="254306" cy="254306"/>
              </a:xfrm>
              <a:custGeom>
                <a:avLst/>
                <a:gdLst>
                  <a:gd name="T0" fmla="*/ 0 w 159"/>
                  <a:gd name="T1" fmla="*/ 80 h 160"/>
                  <a:gd name="T2" fmla="*/ 79 w 159"/>
                  <a:gd name="T3" fmla="*/ 0 h 160"/>
                  <a:gd name="T4" fmla="*/ 159 w 159"/>
                  <a:gd name="T5" fmla="*/ 79 h 160"/>
                  <a:gd name="T6" fmla="*/ 80 w 159"/>
                  <a:gd name="T7" fmla="*/ 159 h 160"/>
                  <a:gd name="T8" fmla="*/ 0 w 159"/>
                  <a:gd name="T9" fmla="*/ 8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160">
                    <a:moveTo>
                      <a:pt x="0" y="80"/>
                    </a:moveTo>
                    <a:cubicBezTo>
                      <a:pt x="0" y="36"/>
                      <a:pt x="35" y="0"/>
                      <a:pt x="79" y="0"/>
                    </a:cubicBezTo>
                    <a:cubicBezTo>
                      <a:pt x="123" y="0"/>
                      <a:pt x="159" y="35"/>
                      <a:pt x="159" y="79"/>
                    </a:cubicBezTo>
                    <a:cubicBezTo>
                      <a:pt x="159" y="123"/>
                      <a:pt x="124" y="159"/>
                      <a:pt x="80" y="159"/>
                    </a:cubicBezTo>
                    <a:cubicBezTo>
                      <a:pt x="36" y="160"/>
                      <a:pt x="0" y="124"/>
                      <a:pt x="0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400" kern="0">
                  <a:solidFill>
                    <a:srgbClr val="06507F"/>
                  </a:solidFill>
                  <a:latin typeface="Arial" charset="0"/>
                  <a:cs typeface="Arial" charset="0"/>
                </a:endParaRPr>
              </a:p>
            </p:txBody>
          </p:sp>
        </p:grpSp>
      </p:grpSp>
      <p:sp>
        <p:nvSpPr>
          <p:cNvPr id="25" name="Okvir za tekst 24"/>
          <p:cNvSpPr txBox="1"/>
          <p:nvPr/>
        </p:nvSpPr>
        <p:spPr>
          <a:xfrm>
            <a:off x="566446" y="6093917"/>
            <a:ext cx="2526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b="1" dirty="0">
                <a:solidFill>
                  <a:srgbClr val="394F96"/>
                </a:solidFill>
              </a:rPr>
              <a:t>Tel BG: 011/415-5121</a:t>
            </a:r>
          </a:p>
        </p:txBody>
      </p:sp>
      <p:sp>
        <p:nvSpPr>
          <p:cNvPr id="37" name="Okvir za tekst 28">
            <a:extLst>
              <a:ext uri="{FF2B5EF4-FFF2-40B4-BE49-F238E27FC236}">
                <a16:creationId xmlns:a16="http://schemas.microsoft.com/office/drawing/2014/main" id="{591A578A-2E65-44A9-97E0-ECC99DAC4D4B}"/>
              </a:ext>
            </a:extLst>
          </p:cNvPr>
          <p:cNvSpPr txBox="1"/>
          <p:nvPr/>
        </p:nvSpPr>
        <p:spPr>
          <a:xfrm>
            <a:off x="534025" y="2476027"/>
            <a:ext cx="3622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b="1" dirty="0">
                <a:solidFill>
                  <a:srgbClr val="B7292C"/>
                </a:solidFill>
              </a:rPr>
              <a:t>Logistički centar:</a:t>
            </a:r>
            <a:br>
              <a:rPr lang="sr-Latn-RS" sz="2400" dirty="0">
                <a:solidFill>
                  <a:srgbClr val="394F96"/>
                </a:solidFill>
              </a:rPr>
            </a:br>
            <a:r>
              <a:rPr lang="sr-Latn-RS" sz="2400" dirty="0">
                <a:solidFill>
                  <a:srgbClr val="394F96"/>
                </a:solidFill>
              </a:rPr>
              <a:t>Beogradski put bb</a:t>
            </a:r>
            <a:br>
              <a:rPr lang="sr-Latn-RS" sz="2400" dirty="0">
                <a:solidFill>
                  <a:srgbClr val="394F96"/>
                </a:solidFill>
              </a:rPr>
            </a:br>
            <a:r>
              <a:rPr lang="sr-Latn-RS" sz="2400" dirty="0">
                <a:solidFill>
                  <a:srgbClr val="394F96"/>
                </a:solidFill>
              </a:rPr>
              <a:t>Vršac, Srbija</a:t>
            </a:r>
          </a:p>
        </p:txBody>
      </p:sp>
      <p:grpSp>
        <p:nvGrpSpPr>
          <p:cNvPr id="38" name="Grupa 1">
            <a:extLst>
              <a:ext uri="{FF2B5EF4-FFF2-40B4-BE49-F238E27FC236}">
                <a16:creationId xmlns:a16="http://schemas.microsoft.com/office/drawing/2014/main" id="{541CFD3A-9465-4444-A53D-9ACC97C2B61F}"/>
              </a:ext>
            </a:extLst>
          </p:cNvPr>
          <p:cNvGrpSpPr/>
          <p:nvPr/>
        </p:nvGrpSpPr>
        <p:grpSpPr>
          <a:xfrm>
            <a:off x="1080592" y="1346222"/>
            <a:ext cx="9253385" cy="1522825"/>
            <a:chOff x="534026" y="1136232"/>
            <a:chExt cx="9253385" cy="1522825"/>
          </a:xfrm>
        </p:grpSpPr>
        <p:sp>
          <p:nvSpPr>
            <p:cNvPr id="39" name="Okvir za tekst 27">
              <a:extLst>
                <a:ext uri="{FF2B5EF4-FFF2-40B4-BE49-F238E27FC236}">
                  <a16:creationId xmlns:a16="http://schemas.microsoft.com/office/drawing/2014/main" id="{4CD1DA3D-27FD-4228-8CDB-2B3DC7C54D2E}"/>
                </a:ext>
              </a:extLst>
            </p:cNvPr>
            <p:cNvSpPr txBox="1"/>
            <p:nvPr/>
          </p:nvSpPr>
          <p:spPr>
            <a:xfrm>
              <a:off x="534026" y="1136232"/>
              <a:ext cx="37769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sr-Latn-RS" sz="2400" dirty="0">
                <a:solidFill>
                  <a:srgbClr val="394F96"/>
                </a:solidFill>
              </a:endParaRPr>
            </a:p>
          </p:txBody>
        </p:sp>
        <p:sp>
          <p:nvSpPr>
            <p:cNvPr id="40" name="Okvir za tekst 34">
              <a:extLst>
                <a:ext uri="{FF2B5EF4-FFF2-40B4-BE49-F238E27FC236}">
                  <a16:creationId xmlns:a16="http://schemas.microsoft.com/office/drawing/2014/main" id="{CCE935A5-0358-4010-ACE0-E3290C580A7F}"/>
                </a:ext>
              </a:extLst>
            </p:cNvPr>
            <p:cNvSpPr txBox="1"/>
            <p:nvPr/>
          </p:nvSpPr>
          <p:spPr>
            <a:xfrm>
              <a:off x="9602680" y="2258947"/>
              <a:ext cx="1847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sr-Latn-RS" sz="2000" b="1" dirty="0">
                <a:solidFill>
                  <a:srgbClr val="B7292C"/>
                </a:solidFill>
              </a:endParaRPr>
            </a:p>
          </p:txBody>
        </p:sp>
      </p:grpSp>
      <p:sp>
        <p:nvSpPr>
          <p:cNvPr id="44" name="Freeform 1238">
            <a:extLst>
              <a:ext uri="{FF2B5EF4-FFF2-40B4-BE49-F238E27FC236}">
                <a16:creationId xmlns:a16="http://schemas.microsoft.com/office/drawing/2014/main" id="{FF288ACA-8F56-49C1-91F5-7C0AE22CC5D6}"/>
              </a:ext>
            </a:extLst>
          </p:cNvPr>
          <p:cNvSpPr>
            <a:spLocks noEditPoints="1"/>
          </p:cNvSpPr>
          <p:nvPr/>
        </p:nvSpPr>
        <p:spPr bwMode="auto">
          <a:xfrm>
            <a:off x="9784852" y="1660554"/>
            <a:ext cx="434607" cy="681481"/>
          </a:xfrm>
          <a:custGeom>
            <a:avLst/>
            <a:gdLst>
              <a:gd name="T0" fmla="*/ 119 w 237"/>
              <a:gd name="T1" fmla="*/ 371 h 371"/>
              <a:gd name="T2" fmla="*/ 117 w 237"/>
              <a:gd name="T3" fmla="*/ 368 h 371"/>
              <a:gd name="T4" fmla="*/ 40 w 237"/>
              <a:gd name="T5" fmla="*/ 234 h 371"/>
              <a:gd name="T6" fmla="*/ 10 w 237"/>
              <a:gd name="T7" fmla="*/ 162 h 371"/>
              <a:gd name="T8" fmla="*/ 12 w 237"/>
              <a:gd name="T9" fmla="*/ 80 h 371"/>
              <a:gd name="T10" fmla="*/ 101 w 237"/>
              <a:gd name="T11" fmla="*/ 8 h 371"/>
              <a:gd name="T12" fmla="*/ 226 w 237"/>
              <a:gd name="T13" fmla="*/ 76 h 371"/>
              <a:gd name="T14" fmla="*/ 231 w 237"/>
              <a:gd name="T15" fmla="*/ 153 h 371"/>
              <a:gd name="T16" fmla="*/ 201 w 237"/>
              <a:gd name="T17" fmla="*/ 230 h 371"/>
              <a:gd name="T18" fmla="*/ 121 w 237"/>
              <a:gd name="T19" fmla="*/ 370 h 371"/>
              <a:gd name="T20" fmla="*/ 119 w 237"/>
              <a:gd name="T21" fmla="*/ 371 h 371"/>
              <a:gd name="T22" fmla="*/ 40 w 237"/>
              <a:gd name="T23" fmla="*/ 123 h 371"/>
              <a:gd name="T24" fmla="*/ 120 w 237"/>
              <a:gd name="T25" fmla="*/ 202 h 371"/>
              <a:gd name="T26" fmla="*/ 199 w 237"/>
              <a:gd name="T27" fmla="*/ 122 h 371"/>
              <a:gd name="T28" fmla="*/ 119 w 237"/>
              <a:gd name="T29" fmla="*/ 43 h 371"/>
              <a:gd name="T30" fmla="*/ 40 w 237"/>
              <a:gd name="T31" fmla="*/ 123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7" h="371">
                <a:moveTo>
                  <a:pt x="119" y="371"/>
                </a:moveTo>
                <a:cubicBezTo>
                  <a:pt x="119" y="370"/>
                  <a:pt x="118" y="369"/>
                  <a:pt x="117" y="368"/>
                </a:cubicBezTo>
                <a:cubicBezTo>
                  <a:pt x="91" y="324"/>
                  <a:pt x="65" y="279"/>
                  <a:pt x="40" y="234"/>
                </a:cubicBezTo>
                <a:cubicBezTo>
                  <a:pt x="27" y="212"/>
                  <a:pt x="16" y="188"/>
                  <a:pt x="10" y="162"/>
                </a:cubicBezTo>
                <a:cubicBezTo>
                  <a:pt x="2" y="135"/>
                  <a:pt x="0" y="107"/>
                  <a:pt x="12" y="80"/>
                </a:cubicBezTo>
                <a:cubicBezTo>
                  <a:pt x="28" y="40"/>
                  <a:pt x="58" y="15"/>
                  <a:pt x="101" y="8"/>
                </a:cubicBezTo>
                <a:cubicBezTo>
                  <a:pt x="155" y="0"/>
                  <a:pt x="203" y="27"/>
                  <a:pt x="226" y="76"/>
                </a:cubicBezTo>
                <a:cubicBezTo>
                  <a:pt x="237" y="101"/>
                  <a:pt x="237" y="127"/>
                  <a:pt x="231" y="153"/>
                </a:cubicBezTo>
                <a:cubicBezTo>
                  <a:pt x="225" y="181"/>
                  <a:pt x="214" y="206"/>
                  <a:pt x="201" y="230"/>
                </a:cubicBezTo>
                <a:cubicBezTo>
                  <a:pt x="175" y="277"/>
                  <a:pt x="147" y="323"/>
                  <a:pt x="121" y="370"/>
                </a:cubicBezTo>
                <a:cubicBezTo>
                  <a:pt x="120" y="370"/>
                  <a:pt x="120" y="371"/>
                  <a:pt x="119" y="371"/>
                </a:cubicBezTo>
                <a:close/>
                <a:moveTo>
                  <a:pt x="40" y="123"/>
                </a:moveTo>
                <a:cubicBezTo>
                  <a:pt x="40" y="167"/>
                  <a:pt x="76" y="203"/>
                  <a:pt x="120" y="202"/>
                </a:cubicBezTo>
                <a:cubicBezTo>
                  <a:pt x="164" y="202"/>
                  <a:pt x="199" y="166"/>
                  <a:pt x="199" y="122"/>
                </a:cubicBezTo>
                <a:cubicBezTo>
                  <a:pt x="199" y="78"/>
                  <a:pt x="163" y="43"/>
                  <a:pt x="119" y="43"/>
                </a:cubicBezTo>
                <a:cubicBezTo>
                  <a:pt x="75" y="43"/>
                  <a:pt x="40" y="79"/>
                  <a:pt x="40" y="123"/>
                </a:cubicBezTo>
                <a:close/>
              </a:path>
            </a:pathLst>
          </a:custGeom>
          <a:solidFill>
            <a:srgbClr val="394F96"/>
          </a:solidFill>
          <a:ln w="9525">
            <a:solidFill>
              <a:srgbClr val="00022A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kern="0">
              <a:solidFill>
                <a:srgbClr val="06507F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94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a 23"/>
          <p:cNvGrpSpPr/>
          <p:nvPr/>
        </p:nvGrpSpPr>
        <p:grpSpPr>
          <a:xfrm>
            <a:off x="58464" y="781547"/>
            <a:ext cx="2128327" cy="984885"/>
            <a:chOff x="105819" y="781547"/>
            <a:chExt cx="2079635" cy="984885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51954A66-E701-4527-A0F1-EDF91A4630B7}"/>
                </a:ext>
              </a:extLst>
            </p:cNvPr>
            <p:cNvSpPr txBox="1"/>
            <p:nvPr/>
          </p:nvSpPr>
          <p:spPr>
            <a:xfrm>
              <a:off x="742321" y="781547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24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rPr>
                <a:t>1998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105819" y="1304767"/>
              <a:ext cx="20796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Kompanija Elektrometal osnovana je 1998. godine</a:t>
              </a:r>
            </a:p>
          </p:txBody>
        </p:sp>
      </p:grpSp>
      <p:grpSp>
        <p:nvGrpSpPr>
          <p:cNvPr id="22" name="Grupa 21"/>
          <p:cNvGrpSpPr/>
          <p:nvPr/>
        </p:nvGrpSpPr>
        <p:grpSpPr>
          <a:xfrm>
            <a:off x="3856313" y="759683"/>
            <a:ext cx="7867738" cy="1265020"/>
            <a:chOff x="4189656" y="759683"/>
            <a:chExt cx="7687741" cy="126502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0508388-0FCA-4B11-8915-8478EE183E99}"/>
                </a:ext>
              </a:extLst>
            </p:cNvPr>
            <p:cNvSpPr txBox="1"/>
            <p:nvPr/>
          </p:nvSpPr>
          <p:spPr>
            <a:xfrm>
              <a:off x="10437012" y="787332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24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rPr>
                <a:t>2012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7F01AFD-3F79-4341-BB7C-3D391001AC20}"/>
                </a:ext>
              </a:extLst>
            </p:cNvPr>
            <p:cNvSpPr txBox="1"/>
            <p:nvPr/>
          </p:nvSpPr>
          <p:spPr>
            <a:xfrm>
              <a:off x="9803261" y="1193706"/>
              <a:ext cx="207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Nosioci smo QM sertifikata 9001, 14001, 27001 izdate od sertifikacione kuce TüV Rheinland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D87D4D6-2234-44CB-A2B5-C6F96523411B}"/>
                </a:ext>
              </a:extLst>
            </p:cNvPr>
            <p:cNvSpPr txBox="1"/>
            <p:nvPr/>
          </p:nvSpPr>
          <p:spPr>
            <a:xfrm>
              <a:off x="4843187" y="759683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24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rPr>
                <a:t>2004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C9E13E2-39A3-4D57-A8B6-687114B224C5}"/>
                </a:ext>
              </a:extLst>
            </p:cNvPr>
            <p:cNvSpPr txBox="1"/>
            <p:nvPr/>
          </p:nvSpPr>
          <p:spPr>
            <a:xfrm>
              <a:off x="4189656" y="1307615"/>
              <a:ext cx="20796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Počinjemo da izvozimo</a:t>
              </a:r>
            </a:p>
          </p:txBody>
        </p:sp>
      </p:grpSp>
      <p:pic>
        <p:nvPicPr>
          <p:cNvPr id="5" name="Slik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362" y="1983896"/>
            <a:ext cx="2950828" cy="2353285"/>
          </a:xfrm>
          <a:prstGeom prst="rect">
            <a:avLst/>
          </a:prstGeom>
        </p:spPr>
      </p:pic>
      <p:pic>
        <p:nvPicPr>
          <p:cNvPr id="26" name="Slika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48566" y="2005756"/>
            <a:ext cx="2968925" cy="2353286"/>
          </a:xfrm>
          <a:prstGeom prst="rect">
            <a:avLst/>
          </a:prstGeom>
        </p:spPr>
      </p:pic>
      <p:pic>
        <p:nvPicPr>
          <p:cNvPr id="27" name="Slika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1043" y="1996210"/>
            <a:ext cx="2967540" cy="2362832"/>
          </a:xfrm>
          <a:prstGeom prst="rect">
            <a:avLst/>
          </a:prstGeom>
        </p:spPr>
      </p:pic>
      <p:pic>
        <p:nvPicPr>
          <p:cNvPr id="50" name="Slika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430" y="6141421"/>
            <a:ext cx="3366398" cy="508192"/>
          </a:xfrm>
          <a:prstGeom prst="rect">
            <a:avLst/>
          </a:prstGeom>
        </p:spPr>
      </p:pic>
      <p:grpSp>
        <p:nvGrpSpPr>
          <p:cNvPr id="51" name="Grupa 50"/>
          <p:cNvGrpSpPr/>
          <p:nvPr/>
        </p:nvGrpSpPr>
        <p:grpSpPr>
          <a:xfrm>
            <a:off x="12000" y="191222"/>
            <a:ext cx="12168000" cy="646331"/>
            <a:chOff x="29028" y="191068"/>
            <a:chExt cx="12189190" cy="646331"/>
          </a:xfrm>
        </p:grpSpPr>
        <p:sp>
          <p:nvSpPr>
            <p:cNvPr id="52" name="Pravougaonik 51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53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162101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Istorijat</a:t>
              </a:r>
            </a:p>
          </p:txBody>
        </p:sp>
        <p:sp>
          <p:nvSpPr>
            <p:cNvPr id="54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55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56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grpSp>
        <p:nvGrpSpPr>
          <p:cNvPr id="23" name="Grupa 22"/>
          <p:cNvGrpSpPr/>
          <p:nvPr/>
        </p:nvGrpSpPr>
        <p:grpSpPr>
          <a:xfrm>
            <a:off x="1966103" y="759684"/>
            <a:ext cx="7692088" cy="1169551"/>
            <a:chOff x="2261540" y="759684"/>
            <a:chExt cx="7516109" cy="1169551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5D788EB-6F2C-4334-BFA3-9BE3492E392D}"/>
                </a:ext>
              </a:extLst>
            </p:cNvPr>
            <p:cNvSpPr txBox="1"/>
            <p:nvPr/>
          </p:nvSpPr>
          <p:spPr>
            <a:xfrm>
              <a:off x="8337265" y="762674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24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rPr>
                <a:t>2011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C6F176D-6D91-4B1D-8807-056BD5CE58A1}"/>
                </a:ext>
              </a:extLst>
            </p:cNvPr>
            <p:cNvSpPr txBox="1"/>
            <p:nvPr/>
          </p:nvSpPr>
          <p:spPr>
            <a:xfrm>
              <a:off x="7703513" y="1170772"/>
              <a:ext cx="207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Osnivaju se prva predstavništva u inostranstvu</a:t>
              </a:r>
            </a:p>
          </p:txBody>
        </p:sp>
        <p:sp>
          <p:nvSpPr>
            <p:cNvPr id="43" name="TextBox 1">
              <a:extLst>
                <a:ext uri="{FF2B5EF4-FFF2-40B4-BE49-F238E27FC236}">
                  <a16:creationId xmlns:a16="http://schemas.microsoft.com/office/drawing/2014/main" id="{51954A66-E701-4527-A0F1-EDF91A4630B7}"/>
                </a:ext>
              </a:extLst>
            </p:cNvPr>
            <p:cNvSpPr txBox="1"/>
            <p:nvPr/>
          </p:nvSpPr>
          <p:spPr>
            <a:xfrm>
              <a:off x="2898041" y="759684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24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rPr>
                <a:t>2002</a:t>
              </a:r>
            </a:p>
          </p:txBody>
        </p:sp>
        <p:sp>
          <p:nvSpPr>
            <p:cNvPr id="44" name="TextBox 5">
              <a:extLst>
                <a:ext uri="{FF2B5EF4-FFF2-40B4-BE49-F238E27FC236}">
                  <a16:creationId xmlns:a16="http://schemas.microsoft.com/office/drawing/2014/main" id="{C321198F-3BA9-413D-A218-BAB9DE55A2AD}"/>
                </a:ext>
              </a:extLst>
            </p:cNvPr>
            <p:cNvSpPr txBox="1"/>
            <p:nvPr/>
          </p:nvSpPr>
          <p:spPr>
            <a:xfrm>
              <a:off x="2261540" y="1282904"/>
              <a:ext cx="20796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 err="1"/>
                <a:t>Elektrometal</a:t>
              </a:r>
              <a:r>
                <a:rPr lang="sr-Latn-CS" sz="1200" dirty="0"/>
                <a:t> se pojavljuje prvi put kao generalni isporučilac kablova na velikom projektu</a:t>
              </a:r>
            </a:p>
          </p:txBody>
        </p:sp>
      </p:grpSp>
      <p:grpSp>
        <p:nvGrpSpPr>
          <p:cNvPr id="14" name="Grupa 13"/>
          <p:cNvGrpSpPr/>
          <p:nvPr/>
        </p:nvGrpSpPr>
        <p:grpSpPr>
          <a:xfrm>
            <a:off x="1873811" y="4394695"/>
            <a:ext cx="2122699" cy="1094644"/>
            <a:chOff x="2445968" y="4405215"/>
            <a:chExt cx="2074136" cy="1094644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236C25A-6EED-400B-87D3-A3AFBC38C732}"/>
                </a:ext>
              </a:extLst>
            </p:cNvPr>
            <p:cNvSpPr txBox="1"/>
            <p:nvPr/>
          </p:nvSpPr>
          <p:spPr>
            <a:xfrm>
              <a:off x="3053493" y="4405215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24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rPr>
                <a:t>2015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973E429F-86C2-4096-BABD-94D25FAA0575}"/>
                </a:ext>
              </a:extLst>
            </p:cNvPr>
            <p:cNvSpPr txBox="1"/>
            <p:nvPr/>
          </p:nvSpPr>
          <p:spPr>
            <a:xfrm>
              <a:off x="2445968" y="4853528"/>
              <a:ext cx="207413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Prva smo firma u Srbiji koja potpisuje ugovor o osiguranju potraživanja</a:t>
              </a:r>
            </a:p>
          </p:txBody>
        </p:sp>
      </p:grpSp>
      <p:grpSp>
        <p:nvGrpSpPr>
          <p:cNvPr id="4" name="Grupa 3"/>
          <p:cNvGrpSpPr/>
          <p:nvPr/>
        </p:nvGrpSpPr>
        <p:grpSpPr>
          <a:xfrm>
            <a:off x="3722345" y="760108"/>
            <a:ext cx="3950799" cy="4571727"/>
            <a:chOff x="3913616" y="760108"/>
            <a:chExt cx="3860413" cy="4571727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A6121BF-820D-4E15-8974-265BE7CBD322}"/>
                </a:ext>
              </a:extLst>
            </p:cNvPr>
            <p:cNvSpPr txBox="1"/>
            <p:nvPr/>
          </p:nvSpPr>
          <p:spPr>
            <a:xfrm>
              <a:off x="4547368" y="4408921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24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rPr>
                <a:t>2016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5095C88-1589-4FF3-B757-AEE0772A2304}"/>
                </a:ext>
              </a:extLst>
            </p:cNvPr>
            <p:cNvSpPr txBox="1"/>
            <p:nvPr/>
          </p:nvSpPr>
          <p:spPr>
            <a:xfrm>
              <a:off x="3913616" y="4870170"/>
              <a:ext cx="207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Otvaramo predstavništvo u Beogradu</a:t>
              </a:r>
            </a:p>
          </p:txBody>
        </p:sp>
        <p:sp>
          <p:nvSpPr>
            <p:cNvPr id="47" name="TextBox 8">
              <a:extLst>
                <a:ext uri="{FF2B5EF4-FFF2-40B4-BE49-F238E27FC236}">
                  <a16:creationId xmlns:a16="http://schemas.microsoft.com/office/drawing/2014/main" id="{ED87D4D6-2234-44CB-A2B5-C6F96523411B}"/>
                </a:ext>
              </a:extLst>
            </p:cNvPr>
            <p:cNvSpPr txBox="1"/>
            <p:nvPr/>
          </p:nvSpPr>
          <p:spPr>
            <a:xfrm>
              <a:off x="6330895" y="760108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24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rPr>
                <a:t>2008</a:t>
              </a:r>
            </a:p>
          </p:txBody>
        </p:sp>
        <p:sp>
          <p:nvSpPr>
            <p:cNvPr id="48" name="TextBox 9">
              <a:extLst>
                <a:ext uri="{FF2B5EF4-FFF2-40B4-BE49-F238E27FC236}">
                  <a16:creationId xmlns:a16="http://schemas.microsoft.com/office/drawing/2014/main" id="{0C9E13E2-39A3-4D57-A8B6-687114B224C5}"/>
                </a:ext>
              </a:extLst>
            </p:cNvPr>
            <p:cNvSpPr txBox="1"/>
            <p:nvPr/>
          </p:nvSpPr>
          <p:spPr>
            <a:xfrm>
              <a:off x="5694394" y="1305000"/>
              <a:ext cx="207963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/>
                <a:t>Značajan rast tržišnog učešća</a:t>
              </a:r>
            </a:p>
          </p:txBody>
        </p:sp>
      </p:grpSp>
      <p:grpSp>
        <p:nvGrpSpPr>
          <p:cNvPr id="3" name="Grupa 2"/>
          <p:cNvGrpSpPr/>
          <p:nvPr/>
        </p:nvGrpSpPr>
        <p:grpSpPr>
          <a:xfrm>
            <a:off x="-62515" y="4381343"/>
            <a:ext cx="2128327" cy="1111529"/>
            <a:chOff x="212524" y="4381343"/>
            <a:chExt cx="2079635" cy="1111529"/>
          </a:xfrm>
        </p:grpSpPr>
        <p:sp>
          <p:nvSpPr>
            <p:cNvPr id="49" name="TextBox 8">
              <a:extLst>
                <a:ext uri="{FF2B5EF4-FFF2-40B4-BE49-F238E27FC236}">
                  <a16:creationId xmlns:a16="http://schemas.microsoft.com/office/drawing/2014/main" id="{ED87D4D6-2234-44CB-A2B5-C6F96523411B}"/>
                </a:ext>
              </a:extLst>
            </p:cNvPr>
            <p:cNvSpPr txBox="1"/>
            <p:nvPr/>
          </p:nvSpPr>
          <p:spPr>
            <a:xfrm>
              <a:off x="849026" y="4381343"/>
              <a:ext cx="7881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24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rPr>
                <a:t>2013</a:t>
              </a:r>
            </a:p>
          </p:txBody>
        </p:sp>
        <p:sp>
          <p:nvSpPr>
            <p:cNvPr id="57" name="TextBox 9">
              <a:extLst>
                <a:ext uri="{FF2B5EF4-FFF2-40B4-BE49-F238E27FC236}">
                  <a16:creationId xmlns:a16="http://schemas.microsoft.com/office/drawing/2014/main" id="{0C9E13E2-39A3-4D57-A8B6-687114B224C5}"/>
                </a:ext>
              </a:extLst>
            </p:cNvPr>
            <p:cNvSpPr txBox="1"/>
            <p:nvPr/>
          </p:nvSpPr>
          <p:spPr>
            <a:xfrm>
              <a:off x="212524" y="4846541"/>
              <a:ext cx="20796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200" dirty="0" err="1"/>
                <a:t>Nosioc</a:t>
              </a:r>
              <a:r>
                <a:rPr lang="sr-Latn-CS" sz="1200" dirty="0"/>
                <a:t> smo sertifikata izdatog od Privredne komore Srbije- </a:t>
              </a:r>
              <a:r>
                <a:rPr lang="sr-Latn-CS" sz="1200" dirty="0" err="1"/>
                <a:t>Excellent</a:t>
              </a:r>
              <a:r>
                <a:rPr lang="sr-Latn-CS" sz="1200" dirty="0"/>
                <a:t> SME</a:t>
              </a: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27099125-316B-4B86-B7FD-DADCAF20FD63}"/>
              </a:ext>
            </a:extLst>
          </p:cNvPr>
          <p:cNvSpPr txBox="1"/>
          <p:nvPr/>
        </p:nvSpPr>
        <p:spPr>
          <a:xfrm>
            <a:off x="6284322" y="4402296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24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2018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281EE9D-B6D9-4DAF-99B0-022AEE9764F4}"/>
              </a:ext>
            </a:extLst>
          </p:cNvPr>
          <p:cNvSpPr txBox="1"/>
          <p:nvPr/>
        </p:nvSpPr>
        <p:spPr>
          <a:xfrm>
            <a:off x="5619361" y="4856360"/>
            <a:ext cx="2122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sr-Latn-CS" sz="1200" dirty="0"/>
              <a:t>Implementacija Microsoft Dynamics NAV-a, kao integrisano poslovno rešenje (ERP)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593797-E277-4CB9-861E-B3CAF6646A5C}"/>
              </a:ext>
            </a:extLst>
          </p:cNvPr>
          <p:cNvSpPr txBox="1"/>
          <p:nvPr/>
        </p:nvSpPr>
        <p:spPr>
          <a:xfrm>
            <a:off x="8276576" y="4408922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24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2018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343D597-61BA-44FF-BAE6-8E310A0D4CBE}"/>
              </a:ext>
            </a:extLst>
          </p:cNvPr>
          <p:cNvSpPr txBox="1"/>
          <p:nvPr/>
        </p:nvSpPr>
        <p:spPr>
          <a:xfrm>
            <a:off x="7575960" y="4884815"/>
            <a:ext cx="2122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sr-Latn-CS" sz="1200" dirty="0"/>
              <a:t>Otvoren logistički centar u Vršcu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38CF8ED-77DD-4A6B-9989-26E921F605D4}"/>
              </a:ext>
            </a:extLst>
          </p:cNvPr>
          <p:cNvSpPr txBox="1"/>
          <p:nvPr/>
        </p:nvSpPr>
        <p:spPr>
          <a:xfrm>
            <a:off x="10268830" y="4414115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CS" sz="2400" b="1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rPr>
              <a:t>2019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B67B8D5D-49EB-4EC7-A95D-8E0EDC1DFB6A}"/>
              </a:ext>
            </a:extLst>
          </p:cNvPr>
          <p:cNvSpPr txBox="1"/>
          <p:nvPr/>
        </p:nvSpPr>
        <p:spPr>
          <a:xfrm>
            <a:off x="9658191" y="4833297"/>
            <a:ext cx="2122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r>
              <a:rPr lang="sr-Latn-CS" sz="1200" dirty="0"/>
              <a:t>Razvijena prva aplikacija u Srbiji za praćenje kotacije metala Aluminijuma i Bakra</a:t>
            </a:r>
          </a:p>
        </p:txBody>
      </p:sp>
    </p:spTree>
    <p:extLst>
      <p:ext uri="{BB962C8B-B14F-4D97-AF65-F5344CB8AC3E}">
        <p14:creationId xmlns:p14="http://schemas.microsoft.com/office/powerpoint/2010/main" val="20471300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a 13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15" name="Pravougaonik 14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16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260973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Misija i Vizija</a:t>
              </a:r>
            </a:p>
          </p:txBody>
        </p:sp>
        <p:sp>
          <p:nvSpPr>
            <p:cNvPr id="17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pic>
        <p:nvPicPr>
          <p:cNvPr id="27" name="Slika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6" name="Grupa 5"/>
          <p:cNvGrpSpPr/>
          <p:nvPr/>
        </p:nvGrpSpPr>
        <p:grpSpPr>
          <a:xfrm>
            <a:off x="477511" y="2517437"/>
            <a:ext cx="3141452" cy="2609982"/>
            <a:chOff x="477511" y="2517437"/>
            <a:chExt cx="3141452" cy="2609982"/>
          </a:xfrm>
        </p:grpSpPr>
        <p:sp>
          <p:nvSpPr>
            <p:cNvPr id="7" name="Okvir za tekst 6"/>
            <p:cNvSpPr txBox="1"/>
            <p:nvPr/>
          </p:nvSpPr>
          <p:spPr>
            <a:xfrm>
              <a:off x="1374815" y="2517437"/>
              <a:ext cx="13468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36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Misija</a:t>
              </a:r>
            </a:p>
          </p:txBody>
        </p:sp>
        <p:sp>
          <p:nvSpPr>
            <p:cNvPr id="11" name="TextBox 7">
              <a:extLst>
                <a:ext uri="{FF2B5EF4-FFF2-40B4-BE49-F238E27FC236}">
                  <a16:creationId xmlns:a16="http://schemas.microsoft.com/office/drawing/2014/main" id="{1523D27E-7E47-4649-AF76-7315BA7F7557}"/>
                </a:ext>
              </a:extLst>
            </p:cNvPr>
            <p:cNvSpPr txBox="1"/>
            <p:nvPr/>
          </p:nvSpPr>
          <p:spPr>
            <a:xfrm>
              <a:off x="477511" y="3373093"/>
              <a:ext cx="314145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800" dirty="0"/>
                <a:t>Kroz široku lepezu proizvoda, visok kvalitet, nisku cenu i brzu isporuku zadovoljiti potrebe klijenata uz poštovanje društvenih, moralnih i ekoloških načela.</a:t>
              </a:r>
            </a:p>
          </p:txBody>
        </p:sp>
      </p:grpSp>
      <p:grpSp>
        <p:nvGrpSpPr>
          <p:cNvPr id="8" name="Grupa 7"/>
          <p:cNvGrpSpPr/>
          <p:nvPr/>
        </p:nvGrpSpPr>
        <p:grpSpPr>
          <a:xfrm>
            <a:off x="9242417" y="2517437"/>
            <a:ext cx="2472073" cy="2055985"/>
            <a:chOff x="9242417" y="2517437"/>
            <a:chExt cx="2472073" cy="2055985"/>
          </a:xfrm>
        </p:grpSpPr>
        <p:sp>
          <p:nvSpPr>
            <p:cNvPr id="10" name="Okvir za tekst 9"/>
            <p:cNvSpPr txBox="1"/>
            <p:nvPr/>
          </p:nvSpPr>
          <p:spPr>
            <a:xfrm>
              <a:off x="9871556" y="2517437"/>
              <a:ext cx="12137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3600" b="1" dirty="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Vizija</a:t>
              </a: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1523D27E-7E47-4649-AF76-7315BA7F7557}"/>
                </a:ext>
              </a:extLst>
            </p:cNvPr>
            <p:cNvSpPr txBox="1"/>
            <p:nvPr/>
          </p:nvSpPr>
          <p:spPr>
            <a:xfrm>
              <a:off x="9242417" y="3373093"/>
              <a:ext cx="247207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solidFill>
                    <a:schemeClr val="bg2">
                      <a:lumMod val="50000"/>
                    </a:schemeClr>
                  </a:solidFill>
                  <a:latin typeface="Calibri" panose="020F0502020204030204" pitchFamily="34" charset="0"/>
                </a:defRPr>
              </a:lvl1pPr>
            </a:lstStyle>
            <a:p>
              <a:r>
                <a:rPr lang="sr-Latn-CS" sz="1800" dirty="0"/>
                <a:t>Konstantnim učenjem, ulaganjem i radom postati regionalni lider u prodaji kablova.</a:t>
              </a:r>
            </a:p>
          </p:txBody>
        </p:sp>
      </p:grpSp>
      <p:pic>
        <p:nvPicPr>
          <p:cNvPr id="2" name="Slika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9778" y="2504788"/>
            <a:ext cx="3121825" cy="2305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2913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Slika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45" name="Grupa 44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46" name="Pravougaonik 45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47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19849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Vrednosti</a:t>
              </a:r>
            </a:p>
          </p:txBody>
        </p:sp>
        <p:sp>
          <p:nvSpPr>
            <p:cNvPr id="4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4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5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sp>
        <p:nvSpPr>
          <p:cNvPr id="4" name="Petougaonik 3"/>
          <p:cNvSpPr/>
          <p:nvPr/>
        </p:nvSpPr>
        <p:spPr>
          <a:xfrm>
            <a:off x="2771343" y="3220828"/>
            <a:ext cx="3372535" cy="658063"/>
          </a:xfrm>
          <a:prstGeom prst="homePlate">
            <a:avLst/>
          </a:prstGeom>
          <a:solidFill>
            <a:srgbClr val="B7292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TAČNOST</a:t>
            </a:r>
          </a:p>
        </p:txBody>
      </p:sp>
      <p:sp>
        <p:nvSpPr>
          <p:cNvPr id="21" name="Petougaonik 20"/>
          <p:cNvSpPr/>
          <p:nvPr/>
        </p:nvSpPr>
        <p:spPr>
          <a:xfrm>
            <a:off x="2771344" y="2372209"/>
            <a:ext cx="3372535" cy="658063"/>
          </a:xfrm>
          <a:prstGeom prst="homePlate">
            <a:avLst/>
          </a:prstGeom>
          <a:solidFill>
            <a:srgbClr val="B7292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KVALITET</a:t>
            </a:r>
          </a:p>
        </p:txBody>
      </p:sp>
      <p:sp>
        <p:nvSpPr>
          <p:cNvPr id="23" name="Petougaonik 22"/>
          <p:cNvSpPr/>
          <p:nvPr/>
        </p:nvSpPr>
        <p:spPr>
          <a:xfrm>
            <a:off x="2771344" y="4069447"/>
            <a:ext cx="3372535" cy="658063"/>
          </a:xfrm>
          <a:prstGeom prst="homePlate">
            <a:avLst/>
          </a:prstGeom>
          <a:solidFill>
            <a:srgbClr val="B7292C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TIMSKI RAD</a:t>
            </a:r>
          </a:p>
        </p:txBody>
      </p:sp>
      <p:sp>
        <p:nvSpPr>
          <p:cNvPr id="24" name="Petougaonik 23"/>
          <p:cNvSpPr/>
          <p:nvPr/>
        </p:nvSpPr>
        <p:spPr>
          <a:xfrm flipH="1">
            <a:off x="5945709" y="1946166"/>
            <a:ext cx="3494505" cy="658063"/>
          </a:xfrm>
          <a:prstGeom prst="homePlate">
            <a:avLst/>
          </a:prstGeom>
          <a:solidFill>
            <a:srgbClr val="394F96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SRDAČNOST</a:t>
            </a:r>
          </a:p>
        </p:txBody>
      </p:sp>
      <p:sp>
        <p:nvSpPr>
          <p:cNvPr id="25" name="Petougaonik 24"/>
          <p:cNvSpPr/>
          <p:nvPr/>
        </p:nvSpPr>
        <p:spPr>
          <a:xfrm flipH="1">
            <a:off x="5945708" y="2787452"/>
            <a:ext cx="3494506" cy="658063"/>
          </a:xfrm>
          <a:prstGeom prst="homePlate">
            <a:avLst/>
          </a:prstGeom>
          <a:solidFill>
            <a:srgbClr val="394F96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DRUŠTVENA ODGOVORNOST</a:t>
            </a:r>
          </a:p>
        </p:txBody>
      </p:sp>
      <p:sp>
        <p:nvSpPr>
          <p:cNvPr id="28" name="Petougaonik 27"/>
          <p:cNvSpPr/>
          <p:nvPr/>
        </p:nvSpPr>
        <p:spPr>
          <a:xfrm flipH="1">
            <a:off x="5945708" y="3621404"/>
            <a:ext cx="3494506" cy="658063"/>
          </a:xfrm>
          <a:prstGeom prst="homePlate">
            <a:avLst/>
          </a:prstGeom>
          <a:solidFill>
            <a:srgbClr val="394F96"/>
          </a:solidFill>
          <a:ln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INOVATIVNOST</a:t>
            </a:r>
          </a:p>
        </p:txBody>
      </p:sp>
    </p:spTree>
    <p:extLst>
      <p:ext uri="{BB962C8B-B14F-4D97-AF65-F5344CB8AC3E}">
        <p14:creationId xmlns:p14="http://schemas.microsoft.com/office/powerpoint/2010/main" val="3975247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7" name="Grupa 6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8" name="Pravougaonik 7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9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464806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Organizaciona struktura</a:t>
              </a:r>
            </a:p>
          </p:txBody>
        </p:sp>
        <p:sp>
          <p:nvSpPr>
            <p:cNvPr id="1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2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pic>
        <p:nvPicPr>
          <p:cNvPr id="4" name="Slika 3" descr="Slika na kojoj se nalazi snimak ekrana&#10;&#10;Opis je automatski generisan">
            <a:extLst>
              <a:ext uri="{FF2B5EF4-FFF2-40B4-BE49-F238E27FC236}">
                <a16:creationId xmlns:a16="http://schemas.microsoft.com/office/drawing/2014/main" id="{A2DD1094-39DA-4E39-9D95-6095E4B614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57" y="854564"/>
            <a:ext cx="10373286" cy="544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9732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25">
          <a:fgClr>
            <a:schemeClr val="tx1">
              <a:lumMod val="85000"/>
            </a:schemeClr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a 20"/>
          <p:cNvGrpSpPr/>
          <p:nvPr/>
        </p:nvGrpSpPr>
        <p:grpSpPr>
          <a:xfrm>
            <a:off x="631511" y="1665329"/>
            <a:ext cx="7677090" cy="584775"/>
            <a:chOff x="786063" y="2457924"/>
            <a:chExt cx="7677090" cy="584775"/>
          </a:xfrm>
        </p:grpSpPr>
        <p:sp>
          <p:nvSpPr>
            <p:cNvPr id="5" name="TextBox 2">
              <a:extLst>
                <a:ext uri="{FF2B5EF4-FFF2-40B4-BE49-F238E27FC236}">
                  <a16:creationId xmlns:a16="http://schemas.microsoft.com/office/drawing/2014/main" id="{59BF60D7-A1AB-44EC-8DA4-49DDFBF2531C}"/>
                </a:ext>
              </a:extLst>
            </p:cNvPr>
            <p:cNvSpPr txBox="1"/>
            <p:nvPr/>
          </p:nvSpPr>
          <p:spPr>
            <a:xfrm>
              <a:off x="1144675" y="2457924"/>
              <a:ext cx="73184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200" dirty="0">
                  <a:solidFill>
                    <a:schemeClr val="bg2">
                      <a:lumMod val="50000"/>
                    </a:schemeClr>
                  </a:solidFill>
                </a:rPr>
                <a:t>1.292.973.000 RSD prometa u 2018. godini</a:t>
              </a:r>
            </a:p>
          </p:txBody>
        </p:sp>
        <p:sp>
          <p:nvSpPr>
            <p:cNvPr id="9" name="Flowchart: Delay 3">
              <a:extLst>
                <a:ext uri="{FF2B5EF4-FFF2-40B4-BE49-F238E27FC236}">
                  <a16:creationId xmlns:a16="http://schemas.microsoft.com/office/drawing/2014/main" id="{6E9F0450-DA87-40F3-96AF-9F2525AC2B65}"/>
                </a:ext>
              </a:extLst>
            </p:cNvPr>
            <p:cNvSpPr/>
            <p:nvPr/>
          </p:nvSpPr>
          <p:spPr>
            <a:xfrm>
              <a:off x="786063" y="2695444"/>
              <a:ext cx="342570" cy="164275"/>
            </a:xfrm>
            <a:prstGeom prst="flowChartDelay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 sz="3200"/>
            </a:p>
          </p:txBody>
        </p:sp>
      </p:grpSp>
      <p:grpSp>
        <p:nvGrpSpPr>
          <p:cNvPr id="20" name="Grupa 19"/>
          <p:cNvGrpSpPr/>
          <p:nvPr/>
        </p:nvGrpSpPr>
        <p:grpSpPr>
          <a:xfrm>
            <a:off x="631511" y="2338527"/>
            <a:ext cx="2823967" cy="584775"/>
            <a:chOff x="786063" y="3042699"/>
            <a:chExt cx="2823967" cy="584775"/>
          </a:xfrm>
        </p:grpSpPr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59BF60D7-A1AB-44EC-8DA4-49DDFBF2531C}"/>
                </a:ext>
              </a:extLst>
            </p:cNvPr>
            <p:cNvSpPr txBox="1"/>
            <p:nvPr/>
          </p:nvSpPr>
          <p:spPr>
            <a:xfrm>
              <a:off x="1144675" y="3042699"/>
              <a:ext cx="24653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200" dirty="0">
                  <a:solidFill>
                    <a:schemeClr val="bg2">
                      <a:lumMod val="50000"/>
                    </a:schemeClr>
                  </a:solidFill>
                </a:rPr>
                <a:t>44 zaposlenih</a:t>
              </a:r>
            </a:p>
          </p:txBody>
        </p:sp>
        <p:sp>
          <p:nvSpPr>
            <p:cNvPr id="10" name="Flowchart: Delay 3">
              <a:extLst>
                <a:ext uri="{FF2B5EF4-FFF2-40B4-BE49-F238E27FC236}">
                  <a16:creationId xmlns:a16="http://schemas.microsoft.com/office/drawing/2014/main" id="{6E9F0450-DA87-40F3-96AF-9F2525AC2B65}"/>
                </a:ext>
              </a:extLst>
            </p:cNvPr>
            <p:cNvSpPr/>
            <p:nvPr/>
          </p:nvSpPr>
          <p:spPr>
            <a:xfrm>
              <a:off x="786063" y="3257385"/>
              <a:ext cx="342570" cy="164275"/>
            </a:xfrm>
            <a:prstGeom prst="flowChartDelay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 sz="3200"/>
            </a:p>
          </p:txBody>
        </p:sp>
      </p:grpSp>
      <p:grpSp>
        <p:nvGrpSpPr>
          <p:cNvPr id="4" name="Grupa 3"/>
          <p:cNvGrpSpPr/>
          <p:nvPr/>
        </p:nvGrpSpPr>
        <p:grpSpPr>
          <a:xfrm>
            <a:off x="631511" y="3011725"/>
            <a:ext cx="5627042" cy="584775"/>
            <a:chOff x="786063" y="3627474"/>
            <a:chExt cx="5627042" cy="584775"/>
          </a:xfrm>
        </p:grpSpPr>
        <p:sp>
          <p:nvSpPr>
            <p:cNvPr id="7" name="TextBox 2">
              <a:extLst>
                <a:ext uri="{FF2B5EF4-FFF2-40B4-BE49-F238E27FC236}">
                  <a16:creationId xmlns:a16="http://schemas.microsoft.com/office/drawing/2014/main" id="{59BF60D7-A1AB-44EC-8DA4-49DDFBF2531C}"/>
                </a:ext>
              </a:extLst>
            </p:cNvPr>
            <p:cNvSpPr txBox="1"/>
            <p:nvPr/>
          </p:nvSpPr>
          <p:spPr>
            <a:xfrm>
              <a:off x="1144675" y="3627474"/>
              <a:ext cx="526843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200" dirty="0">
                  <a:solidFill>
                    <a:schemeClr val="bg2">
                      <a:lumMod val="50000"/>
                    </a:schemeClr>
                  </a:solidFill>
                </a:rPr>
                <a:t>3 magacina u Beogradu i Vršcu</a:t>
              </a:r>
            </a:p>
          </p:txBody>
        </p:sp>
        <p:sp>
          <p:nvSpPr>
            <p:cNvPr id="11" name="Flowchart: Delay 3">
              <a:extLst>
                <a:ext uri="{FF2B5EF4-FFF2-40B4-BE49-F238E27FC236}">
                  <a16:creationId xmlns:a16="http://schemas.microsoft.com/office/drawing/2014/main" id="{6E9F0450-DA87-40F3-96AF-9F2525AC2B65}"/>
                </a:ext>
              </a:extLst>
            </p:cNvPr>
            <p:cNvSpPr/>
            <p:nvPr/>
          </p:nvSpPr>
          <p:spPr>
            <a:xfrm>
              <a:off x="786063" y="3864993"/>
              <a:ext cx="342570" cy="164275"/>
            </a:xfrm>
            <a:prstGeom prst="flowChartDelay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 sz="3200"/>
            </a:p>
          </p:txBody>
        </p:sp>
      </p:grpSp>
      <p:grpSp>
        <p:nvGrpSpPr>
          <p:cNvPr id="3" name="Grupa 2"/>
          <p:cNvGrpSpPr/>
          <p:nvPr/>
        </p:nvGrpSpPr>
        <p:grpSpPr>
          <a:xfrm>
            <a:off x="631511" y="4358121"/>
            <a:ext cx="5444171" cy="584775"/>
            <a:chOff x="786063" y="4212248"/>
            <a:chExt cx="5444171" cy="584775"/>
          </a:xfrm>
        </p:grpSpPr>
        <p:sp>
          <p:nvSpPr>
            <p:cNvPr id="8" name="TextBox 2">
              <a:extLst>
                <a:ext uri="{FF2B5EF4-FFF2-40B4-BE49-F238E27FC236}">
                  <a16:creationId xmlns:a16="http://schemas.microsoft.com/office/drawing/2014/main" id="{59BF60D7-A1AB-44EC-8DA4-49DDFBF2531C}"/>
                </a:ext>
              </a:extLst>
            </p:cNvPr>
            <p:cNvSpPr txBox="1"/>
            <p:nvPr/>
          </p:nvSpPr>
          <p:spPr>
            <a:xfrm>
              <a:off x="1144675" y="4212248"/>
              <a:ext cx="508555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3200" dirty="0">
                  <a:solidFill>
                    <a:schemeClr val="bg2">
                      <a:lumMod val="50000"/>
                    </a:schemeClr>
                  </a:solidFill>
                </a:rPr>
                <a:t>≈</a:t>
              </a:r>
              <a:r>
                <a:rPr lang="sr-Latn-CS" sz="3200" dirty="0">
                  <a:solidFill>
                    <a:schemeClr val="bg2">
                      <a:lumMod val="50000"/>
                    </a:schemeClr>
                  </a:solidFill>
                </a:rPr>
                <a:t>30% udeo izvoza u prometu</a:t>
              </a:r>
            </a:p>
          </p:txBody>
        </p:sp>
        <p:sp>
          <p:nvSpPr>
            <p:cNvPr id="12" name="Flowchart: Delay 3">
              <a:extLst>
                <a:ext uri="{FF2B5EF4-FFF2-40B4-BE49-F238E27FC236}">
                  <a16:creationId xmlns:a16="http://schemas.microsoft.com/office/drawing/2014/main" id="{6E9F0450-DA87-40F3-96AF-9F2525AC2B65}"/>
                </a:ext>
              </a:extLst>
            </p:cNvPr>
            <p:cNvSpPr/>
            <p:nvPr/>
          </p:nvSpPr>
          <p:spPr>
            <a:xfrm>
              <a:off x="786063" y="4426934"/>
              <a:ext cx="342570" cy="164275"/>
            </a:xfrm>
            <a:prstGeom prst="flowChartDelay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 sz="3200"/>
            </a:p>
          </p:txBody>
        </p:sp>
      </p:grpSp>
      <p:pic>
        <p:nvPicPr>
          <p:cNvPr id="13" name="Slika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14" name="Grupa 13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15" name="Pravougaonik 14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16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578734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 err="1">
                  <a:latin typeface="Calibri" panose="020F0502020204030204" pitchFamily="34" charset="0"/>
                </a:rPr>
                <a:t>Elektrometal</a:t>
              </a:r>
              <a:r>
                <a:rPr lang="sr-Latn-CS" sz="3600" dirty="0">
                  <a:latin typeface="Calibri" panose="020F0502020204030204" pitchFamily="34" charset="0"/>
                </a:rPr>
                <a:t> Plus u brojevima</a:t>
              </a:r>
            </a:p>
          </p:txBody>
        </p:sp>
        <p:sp>
          <p:nvSpPr>
            <p:cNvPr id="17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grpSp>
        <p:nvGrpSpPr>
          <p:cNvPr id="22" name="Grupa 21"/>
          <p:cNvGrpSpPr/>
          <p:nvPr/>
        </p:nvGrpSpPr>
        <p:grpSpPr>
          <a:xfrm>
            <a:off x="631511" y="5031318"/>
            <a:ext cx="5171981" cy="584775"/>
            <a:chOff x="786063" y="4212248"/>
            <a:chExt cx="5171981" cy="584775"/>
          </a:xfrm>
        </p:grpSpPr>
        <p:sp>
          <p:nvSpPr>
            <p:cNvPr id="23" name="TextBox 2">
              <a:extLst>
                <a:ext uri="{FF2B5EF4-FFF2-40B4-BE49-F238E27FC236}">
                  <a16:creationId xmlns:a16="http://schemas.microsoft.com/office/drawing/2014/main" id="{59BF60D7-A1AB-44EC-8DA4-49DDFBF2531C}"/>
                </a:ext>
              </a:extLst>
            </p:cNvPr>
            <p:cNvSpPr txBox="1"/>
            <p:nvPr/>
          </p:nvSpPr>
          <p:spPr>
            <a:xfrm>
              <a:off x="1144675" y="4212248"/>
              <a:ext cx="48133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3200" dirty="0">
                  <a:solidFill>
                    <a:schemeClr val="bg2">
                      <a:lumMod val="50000"/>
                    </a:schemeClr>
                  </a:solidFill>
                </a:rPr>
                <a:t>≈</a:t>
              </a:r>
              <a:r>
                <a:rPr lang="sr-Latn-CS" sz="3200" dirty="0">
                  <a:solidFill>
                    <a:schemeClr val="bg2">
                      <a:lumMod val="50000"/>
                    </a:schemeClr>
                  </a:solidFill>
                </a:rPr>
                <a:t>20% godišnji rast prometa</a:t>
              </a:r>
            </a:p>
          </p:txBody>
        </p:sp>
        <p:sp>
          <p:nvSpPr>
            <p:cNvPr id="24" name="Flowchart: Delay 3">
              <a:extLst>
                <a:ext uri="{FF2B5EF4-FFF2-40B4-BE49-F238E27FC236}">
                  <a16:creationId xmlns:a16="http://schemas.microsoft.com/office/drawing/2014/main" id="{6E9F0450-DA87-40F3-96AF-9F2525AC2B65}"/>
                </a:ext>
              </a:extLst>
            </p:cNvPr>
            <p:cNvSpPr/>
            <p:nvPr/>
          </p:nvSpPr>
          <p:spPr>
            <a:xfrm>
              <a:off x="786063" y="4426934"/>
              <a:ext cx="342570" cy="164275"/>
            </a:xfrm>
            <a:prstGeom prst="flowChartDelay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 sz="3200"/>
            </a:p>
          </p:txBody>
        </p:sp>
      </p:grpSp>
      <p:grpSp>
        <p:nvGrpSpPr>
          <p:cNvPr id="25" name="Grupa 24"/>
          <p:cNvGrpSpPr/>
          <p:nvPr/>
        </p:nvGrpSpPr>
        <p:grpSpPr>
          <a:xfrm>
            <a:off x="631511" y="3684923"/>
            <a:ext cx="6267345" cy="584775"/>
            <a:chOff x="786063" y="3627474"/>
            <a:chExt cx="6267345" cy="584775"/>
          </a:xfrm>
        </p:grpSpPr>
        <p:sp>
          <p:nvSpPr>
            <p:cNvPr id="26" name="TextBox 2">
              <a:extLst>
                <a:ext uri="{FF2B5EF4-FFF2-40B4-BE49-F238E27FC236}">
                  <a16:creationId xmlns:a16="http://schemas.microsoft.com/office/drawing/2014/main" id="{59BF60D7-A1AB-44EC-8DA4-49DDFBF2531C}"/>
                </a:ext>
              </a:extLst>
            </p:cNvPr>
            <p:cNvSpPr txBox="1"/>
            <p:nvPr/>
          </p:nvSpPr>
          <p:spPr>
            <a:xfrm>
              <a:off x="1144675" y="3627474"/>
              <a:ext cx="590873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200" dirty="0">
                  <a:solidFill>
                    <a:schemeClr val="bg2">
                      <a:lumMod val="50000"/>
                    </a:schemeClr>
                  </a:solidFill>
                </a:rPr>
                <a:t>2 konsignaciona magacina u zemlji</a:t>
              </a:r>
            </a:p>
          </p:txBody>
        </p:sp>
        <p:sp>
          <p:nvSpPr>
            <p:cNvPr id="27" name="Flowchart: Delay 3">
              <a:extLst>
                <a:ext uri="{FF2B5EF4-FFF2-40B4-BE49-F238E27FC236}">
                  <a16:creationId xmlns:a16="http://schemas.microsoft.com/office/drawing/2014/main" id="{6E9F0450-DA87-40F3-96AF-9F2525AC2B65}"/>
                </a:ext>
              </a:extLst>
            </p:cNvPr>
            <p:cNvSpPr/>
            <p:nvPr/>
          </p:nvSpPr>
          <p:spPr>
            <a:xfrm>
              <a:off x="786063" y="3864993"/>
              <a:ext cx="342570" cy="164275"/>
            </a:xfrm>
            <a:prstGeom prst="flowChartDelay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 sz="3200"/>
            </a:p>
          </p:txBody>
        </p:sp>
      </p:grpSp>
    </p:spTree>
    <p:extLst>
      <p:ext uri="{BB962C8B-B14F-4D97-AF65-F5344CB8AC3E}">
        <p14:creationId xmlns:p14="http://schemas.microsoft.com/office/powerpoint/2010/main" val="41866099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Slika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15" name="Grupa 14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16" name="Pravougaonik 15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17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48082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Rast prometa (u </a:t>
              </a:r>
              <a:r>
                <a:rPr lang="sr-Latn-CS" sz="3600" dirty="0" err="1">
                  <a:latin typeface="Calibri" panose="020F0502020204030204" pitchFamily="34" charset="0"/>
                </a:rPr>
                <a:t>mil</a:t>
              </a:r>
              <a:r>
                <a:rPr lang="sr-Latn-CS" sz="3600" dirty="0">
                  <a:latin typeface="Calibri" panose="020F0502020204030204" pitchFamily="34" charset="0"/>
                </a:rPr>
                <a:t>. </a:t>
              </a:r>
              <a:r>
                <a:rPr lang="sr-Latn-CS" sz="3600" dirty="0" err="1">
                  <a:latin typeface="Calibri" panose="020F0502020204030204" pitchFamily="34" charset="0"/>
                </a:rPr>
                <a:t>rsd</a:t>
              </a:r>
              <a:r>
                <a:rPr lang="sr-Latn-CS" sz="3600" dirty="0">
                  <a:latin typeface="Calibri" panose="020F0502020204030204" pitchFamily="34" charset="0"/>
                </a:rPr>
                <a:t>)</a:t>
              </a:r>
            </a:p>
          </p:txBody>
        </p:sp>
        <p:sp>
          <p:nvSpPr>
            <p:cNvPr id="18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2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grpSp>
        <p:nvGrpSpPr>
          <p:cNvPr id="3" name="Grupa 2"/>
          <p:cNvGrpSpPr/>
          <p:nvPr/>
        </p:nvGrpSpPr>
        <p:grpSpPr>
          <a:xfrm>
            <a:off x="180615" y="0"/>
            <a:ext cx="11694903" cy="6993227"/>
            <a:chOff x="248549" y="0"/>
            <a:chExt cx="11694903" cy="6993227"/>
          </a:xfrm>
        </p:grpSpPr>
        <p:graphicFrame>
          <p:nvGraphicFramePr>
            <p:cNvPr id="13" name="Grafik 6"/>
            <p:cNvGraphicFramePr/>
            <p:nvPr>
              <p:extLst>
                <p:ext uri="{D42A27DB-BD31-4B8C-83A1-F6EECF244321}">
                  <p14:modId xmlns:p14="http://schemas.microsoft.com/office/powerpoint/2010/main" val="3625526542"/>
                </p:ext>
              </p:extLst>
            </p:nvPr>
          </p:nvGraphicFramePr>
          <p:xfrm>
            <a:off x="248549" y="0"/>
            <a:ext cx="11694903" cy="699322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Okvir za tekst 20"/>
            <p:cNvSpPr txBox="1"/>
            <p:nvPr/>
          </p:nvSpPr>
          <p:spPr>
            <a:xfrm>
              <a:off x="2260560" y="4175546"/>
              <a:ext cx="7328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2800" dirty="0"/>
                <a:t>796</a:t>
              </a:r>
            </a:p>
          </p:txBody>
        </p:sp>
        <p:sp>
          <p:nvSpPr>
            <p:cNvPr id="22" name="Okvir za tekst 21"/>
            <p:cNvSpPr txBox="1"/>
            <p:nvPr/>
          </p:nvSpPr>
          <p:spPr>
            <a:xfrm>
              <a:off x="5617514" y="3772442"/>
              <a:ext cx="10070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2800" dirty="0"/>
                <a:t>1.058</a:t>
              </a:r>
            </a:p>
          </p:txBody>
        </p:sp>
        <p:sp>
          <p:nvSpPr>
            <p:cNvPr id="24" name="Okvir za tekst 23"/>
            <p:cNvSpPr txBox="1"/>
            <p:nvPr/>
          </p:nvSpPr>
          <p:spPr>
            <a:xfrm>
              <a:off x="2066596" y="5643168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3600" dirty="0">
                  <a:solidFill>
                    <a:srgbClr val="00022A"/>
                  </a:solidFill>
                </a:rPr>
                <a:t>2016</a:t>
              </a:r>
            </a:p>
          </p:txBody>
        </p:sp>
        <p:sp>
          <p:nvSpPr>
            <p:cNvPr id="25" name="Okvir za tekst 24"/>
            <p:cNvSpPr txBox="1"/>
            <p:nvPr/>
          </p:nvSpPr>
          <p:spPr>
            <a:xfrm>
              <a:off x="5471563" y="5617476"/>
              <a:ext cx="112082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3600" dirty="0">
                  <a:solidFill>
                    <a:srgbClr val="00022A"/>
                  </a:solidFill>
                </a:rPr>
                <a:t>2017</a:t>
              </a:r>
            </a:p>
          </p:txBody>
        </p:sp>
        <p:sp>
          <p:nvSpPr>
            <p:cNvPr id="29" name="Okvir za tekst 21">
              <a:extLst>
                <a:ext uri="{FF2B5EF4-FFF2-40B4-BE49-F238E27FC236}">
                  <a16:creationId xmlns:a16="http://schemas.microsoft.com/office/drawing/2014/main" id="{16CF0F7F-48AE-489A-AC0D-E6CDA033E27A}"/>
                </a:ext>
              </a:extLst>
            </p:cNvPr>
            <p:cNvSpPr txBox="1"/>
            <p:nvPr/>
          </p:nvSpPr>
          <p:spPr>
            <a:xfrm>
              <a:off x="8994877" y="3365863"/>
              <a:ext cx="10070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RS" sz="2800" dirty="0"/>
                <a:t>1.292</a:t>
              </a:r>
            </a:p>
          </p:txBody>
        </p:sp>
      </p:grpSp>
      <p:sp>
        <p:nvSpPr>
          <p:cNvPr id="7" name="Strelica nadesno 6"/>
          <p:cNvSpPr/>
          <p:nvPr/>
        </p:nvSpPr>
        <p:spPr>
          <a:xfrm rot="20861523">
            <a:off x="3276445" y="1554217"/>
            <a:ext cx="6001555" cy="244079"/>
          </a:xfrm>
          <a:prstGeom prst="rightArrow">
            <a:avLst>
              <a:gd name="adj1" fmla="val 50000"/>
              <a:gd name="adj2" fmla="val 228146"/>
            </a:avLst>
          </a:prstGeom>
          <a:solidFill>
            <a:srgbClr val="3A5097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/>
          </a:p>
        </p:txBody>
      </p:sp>
      <p:sp>
        <p:nvSpPr>
          <p:cNvPr id="26" name="Okvir za tekst 25"/>
          <p:cNvSpPr txBox="1"/>
          <p:nvPr/>
        </p:nvSpPr>
        <p:spPr>
          <a:xfrm>
            <a:off x="3583209" y="3790825"/>
            <a:ext cx="14398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4400" dirty="0">
                <a:solidFill>
                  <a:srgbClr val="B7292C"/>
                </a:solidFill>
              </a:rPr>
              <a:t>+25%</a:t>
            </a:r>
          </a:p>
        </p:txBody>
      </p:sp>
      <p:sp>
        <p:nvSpPr>
          <p:cNvPr id="27" name="Okvir za tekst 25">
            <a:extLst>
              <a:ext uri="{FF2B5EF4-FFF2-40B4-BE49-F238E27FC236}">
                <a16:creationId xmlns:a16="http://schemas.microsoft.com/office/drawing/2014/main" id="{1FC33825-95AB-4803-9413-6B1B622375AD}"/>
              </a:ext>
            </a:extLst>
          </p:cNvPr>
          <p:cNvSpPr txBox="1"/>
          <p:nvPr/>
        </p:nvSpPr>
        <p:spPr>
          <a:xfrm>
            <a:off x="7083140" y="3772442"/>
            <a:ext cx="14398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4400" dirty="0">
                <a:solidFill>
                  <a:srgbClr val="B7292C"/>
                </a:solidFill>
              </a:rPr>
              <a:t>+18%</a:t>
            </a:r>
          </a:p>
        </p:txBody>
      </p:sp>
      <p:sp>
        <p:nvSpPr>
          <p:cNvPr id="28" name="Okvir za tekst 24">
            <a:extLst>
              <a:ext uri="{FF2B5EF4-FFF2-40B4-BE49-F238E27FC236}">
                <a16:creationId xmlns:a16="http://schemas.microsoft.com/office/drawing/2014/main" id="{96F69787-50B6-4E0A-B9EE-AF9DF8A45054}"/>
              </a:ext>
            </a:extLst>
          </p:cNvPr>
          <p:cNvSpPr txBox="1"/>
          <p:nvPr/>
        </p:nvSpPr>
        <p:spPr>
          <a:xfrm>
            <a:off x="8870036" y="5614021"/>
            <a:ext cx="11208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Latn-RS" sz="3600" dirty="0">
                <a:solidFill>
                  <a:srgbClr val="00022A"/>
                </a:solidFill>
              </a:rPr>
              <a:t>2018</a:t>
            </a:r>
          </a:p>
        </p:txBody>
      </p:sp>
    </p:spTree>
    <p:extLst>
      <p:ext uri="{BB962C8B-B14F-4D97-AF65-F5344CB8AC3E}">
        <p14:creationId xmlns:p14="http://schemas.microsoft.com/office/powerpoint/2010/main" val="4208665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7822" y="6434714"/>
            <a:ext cx="2227093" cy="336202"/>
          </a:xfrm>
          <a:prstGeom prst="rect">
            <a:avLst/>
          </a:prstGeom>
        </p:spPr>
      </p:pic>
      <p:grpSp>
        <p:nvGrpSpPr>
          <p:cNvPr id="6" name="Grupa 5"/>
          <p:cNvGrpSpPr/>
          <p:nvPr/>
        </p:nvGrpSpPr>
        <p:grpSpPr>
          <a:xfrm>
            <a:off x="12986" y="191068"/>
            <a:ext cx="12168000" cy="646331"/>
            <a:chOff x="29028" y="191068"/>
            <a:chExt cx="12189190" cy="646331"/>
          </a:xfrm>
        </p:grpSpPr>
        <p:sp>
          <p:nvSpPr>
            <p:cNvPr id="7" name="Pravougaonik 6"/>
            <p:cNvSpPr/>
            <p:nvPr/>
          </p:nvSpPr>
          <p:spPr>
            <a:xfrm>
              <a:off x="426745" y="208233"/>
              <a:ext cx="11485473" cy="612000"/>
            </a:xfrm>
            <a:prstGeom prst="rect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RS"/>
            </a:p>
          </p:txBody>
        </p:sp>
        <p:sp>
          <p:nvSpPr>
            <p:cNvPr id="8" name="TextBox 1">
              <a:extLst>
                <a:ext uri="{FF2B5EF4-FFF2-40B4-BE49-F238E27FC236}">
                  <a16:creationId xmlns:a16="http://schemas.microsoft.com/office/drawing/2014/main" id="{1D9C0B9F-A341-496C-A85D-32B3C5E3058C}"/>
                </a:ext>
              </a:extLst>
            </p:cNvPr>
            <p:cNvSpPr txBox="1"/>
            <p:nvPr/>
          </p:nvSpPr>
          <p:spPr>
            <a:xfrm>
              <a:off x="937070" y="191068"/>
              <a:ext cx="19744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r-Latn-CS" sz="3600" dirty="0">
                  <a:latin typeface="Calibri" panose="020F0502020204030204" pitchFamily="34" charset="0"/>
                </a:rPr>
                <a:t>Sertifikati</a:t>
              </a:r>
            </a:p>
          </p:txBody>
        </p:sp>
        <p:sp>
          <p:nvSpPr>
            <p:cNvPr id="9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1606218" y="208233"/>
              <a:ext cx="612000" cy="612000"/>
            </a:xfrm>
            <a:prstGeom prst="ellipse">
              <a:avLst/>
            </a:prstGeom>
            <a:solidFill>
              <a:srgbClr val="B729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0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143448" y="208233"/>
              <a:ext cx="612000" cy="61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  <p:sp>
          <p:nvSpPr>
            <p:cNvPr id="11" name="Flowchart: Delay 2">
              <a:extLst>
                <a:ext uri="{FF2B5EF4-FFF2-40B4-BE49-F238E27FC236}">
                  <a16:creationId xmlns:a16="http://schemas.microsoft.com/office/drawing/2014/main" id="{D6A380C1-A9A2-4B05-B071-EA05BCC17A0B}"/>
                </a:ext>
              </a:extLst>
            </p:cNvPr>
            <p:cNvSpPr/>
            <p:nvPr/>
          </p:nvSpPr>
          <p:spPr>
            <a:xfrm>
              <a:off x="29028" y="244233"/>
              <a:ext cx="540000" cy="540000"/>
            </a:xfrm>
            <a:prstGeom prst="ellipse">
              <a:avLst/>
            </a:prstGeom>
            <a:solidFill>
              <a:srgbClr val="394F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CS"/>
            </a:p>
          </p:txBody>
        </p:sp>
      </p:grpSp>
      <p:sp>
        <p:nvSpPr>
          <p:cNvPr id="19" name="TextBox 2">
            <a:extLst>
              <a:ext uri="{FF2B5EF4-FFF2-40B4-BE49-F238E27FC236}">
                <a16:creationId xmlns:a16="http://schemas.microsoft.com/office/drawing/2014/main" id="{59BF60D7-A1AB-44EC-8DA4-49DDFBF2531C}"/>
              </a:ext>
            </a:extLst>
          </p:cNvPr>
          <p:cNvSpPr txBox="1"/>
          <p:nvPr/>
        </p:nvSpPr>
        <p:spPr>
          <a:xfrm>
            <a:off x="469202" y="1296586"/>
            <a:ext cx="116959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CS" sz="1450" dirty="0">
                <a:solidFill>
                  <a:schemeClr val="bg2">
                    <a:lumMod val="50000"/>
                  </a:schemeClr>
                </a:solidFill>
              </a:rPr>
              <a:t>Poslovanje kompanije </a:t>
            </a:r>
            <a:r>
              <a:rPr lang="sr-Latn-CS" sz="1450" dirty="0" err="1">
                <a:solidFill>
                  <a:schemeClr val="bg2">
                    <a:lumMod val="50000"/>
                  </a:schemeClr>
                </a:solidFill>
              </a:rPr>
              <a:t>Elektrometala</a:t>
            </a:r>
            <a:r>
              <a:rPr lang="sr-Latn-CS" sz="1450" dirty="0">
                <a:solidFill>
                  <a:schemeClr val="bg2">
                    <a:lumMod val="50000"/>
                  </a:schemeClr>
                </a:solidFill>
              </a:rPr>
              <a:t> Plus uređeno je po ISO standardima za koje posedujemo i sertifikate izdate od </a:t>
            </a:r>
            <a:r>
              <a:rPr lang="sr-Latn-CS" sz="1450" dirty="0" err="1">
                <a:solidFill>
                  <a:schemeClr val="bg2">
                    <a:lumMod val="50000"/>
                  </a:schemeClr>
                </a:solidFill>
              </a:rPr>
              <a:t>sertifikacione</a:t>
            </a:r>
            <a:r>
              <a:rPr lang="sr-Latn-CS" sz="145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sr-Latn-CS" sz="1450" dirty="0">
                <a:solidFill>
                  <a:srgbClr val="00022A"/>
                </a:solidFill>
              </a:rPr>
              <a:t>kuće </a:t>
            </a:r>
            <a:r>
              <a:rPr lang="sr-Latn-RS" sz="1450" dirty="0">
                <a:solidFill>
                  <a:srgbClr val="00022A"/>
                </a:solidFill>
              </a:rPr>
              <a:t>TÜV </a:t>
            </a:r>
            <a:r>
              <a:rPr lang="sr-Latn-RS" sz="1450" dirty="0" err="1">
                <a:solidFill>
                  <a:srgbClr val="00022A"/>
                </a:solidFill>
              </a:rPr>
              <a:t>Rheinland</a:t>
            </a:r>
            <a:endParaRPr lang="sr-Latn-CS" sz="1450" dirty="0">
              <a:solidFill>
                <a:srgbClr val="00022A"/>
              </a:solidFill>
            </a:endParaRPr>
          </a:p>
        </p:txBody>
      </p:sp>
      <p:sp>
        <p:nvSpPr>
          <p:cNvPr id="20" name="Flowchart: Delay 3">
            <a:extLst>
              <a:ext uri="{FF2B5EF4-FFF2-40B4-BE49-F238E27FC236}">
                <a16:creationId xmlns:a16="http://schemas.microsoft.com/office/drawing/2014/main" id="{6E9F0450-DA87-40F3-96AF-9F2525AC2B65}"/>
              </a:ext>
            </a:extLst>
          </p:cNvPr>
          <p:cNvSpPr/>
          <p:nvPr/>
        </p:nvSpPr>
        <p:spPr>
          <a:xfrm>
            <a:off x="154101" y="1361957"/>
            <a:ext cx="368889" cy="192422"/>
          </a:xfrm>
          <a:prstGeom prst="flowChartDelay">
            <a:avLst/>
          </a:prstGeom>
          <a:solidFill>
            <a:srgbClr val="B72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CS" sz="3200"/>
          </a:p>
        </p:txBody>
      </p:sp>
      <p:pic>
        <p:nvPicPr>
          <p:cNvPr id="25" name="Picture 24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21355B21-4AB1-411F-A67F-3CEB19A537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44" y="2125381"/>
            <a:ext cx="2292636" cy="3256356"/>
          </a:xfrm>
          <a:prstGeom prst="rect">
            <a:avLst/>
          </a:prstGeom>
        </p:spPr>
      </p:pic>
      <p:pic>
        <p:nvPicPr>
          <p:cNvPr id="29" name="Picture 28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381089C5-6DF6-48CA-9C26-52F228E564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685" y="2125381"/>
            <a:ext cx="2280574" cy="3244964"/>
          </a:xfrm>
          <a:prstGeom prst="rect">
            <a:avLst/>
          </a:prstGeom>
        </p:spPr>
      </p:pic>
      <p:pic>
        <p:nvPicPr>
          <p:cNvPr id="31" name="Picture 30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0AA0D869-808A-419B-B6AE-A3EC0D24C1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714" y="2096104"/>
            <a:ext cx="2280572" cy="3244964"/>
          </a:xfrm>
          <a:prstGeom prst="rect">
            <a:avLst/>
          </a:prstGeom>
        </p:spPr>
      </p:pic>
      <p:pic>
        <p:nvPicPr>
          <p:cNvPr id="33" name="Picture 32" descr="A screenshot of text&#10;&#10;Description automatically generated">
            <a:extLst>
              <a:ext uri="{FF2B5EF4-FFF2-40B4-BE49-F238E27FC236}">
                <a16:creationId xmlns:a16="http://schemas.microsoft.com/office/drawing/2014/main" id="{14444BA8-71BA-4B00-BC0E-63C8CFA412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741" y="2078938"/>
            <a:ext cx="2280572" cy="3244964"/>
          </a:xfrm>
          <a:prstGeom prst="rect">
            <a:avLst/>
          </a:prstGeom>
        </p:spPr>
      </p:pic>
      <p:pic>
        <p:nvPicPr>
          <p:cNvPr id="35" name="Picture 34" descr="A picture containing screenshot&#10;&#10;Description automatically generated">
            <a:extLst>
              <a:ext uri="{FF2B5EF4-FFF2-40B4-BE49-F238E27FC236}">
                <a16:creationId xmlns:a16="http://schemas.microsoft.com/office/drawing/2014/main" id="{F5778CAC-5409-414C-85E5-59F054C301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220" y="2096104"/>
            <a:ext cx="2246319" cy="324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73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theme/theme1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2708</TotalTime>
  <Words>1051</Words>
  <Application>Microsoft Office PowerPoint</Application>
  <PresentationFormat>Widescreen</PresentationFormat>
  <Paragraphs>271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Igor</dc:creator>
  <cp:lastModifiedBy>Enforcer</cp:lastModifiedBy>
  <cp:revision>320</cp:revision>
  <dcterms:created xsi:type="dcterms:W3CDTF">2018-03-13T11:29:13Z</dcterms:created>
  <dcterms:modified xsi:type="dcterms:W3CDTF">2019-12-02T21:23:35Z</dcterms:modified>
</cp:coreProperties>
</file>